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8" r:id="rId2"/>
    <p:sldId id="259" r:id="rId3"/>
    <p:sldId id="260" r:id="rId4"/>
    <p:sldId id="261" r:id="rId5"/>
    <p:sldId id="266" r:id="rId6"/>
    <p:sldId id="291" r:id="rId7"/>
    <p:sldId id="293" r:id="rId8"/>
    <p:sldId id="263" r:id="rId9"/>
    <p:sldId id="267" r:id="rId10"/>
    <p:sldId id="262" r:id="rId11"/>
    <p:sldId id="287" r:id="rId12"/>
    <p:sldId id="286" r:id="rId13"/>
    <p:sldId id="272" r:id="rId14"/>
    <p:sldId id="294" r:id="rId15"/>
    <p:sldId id="288" r:id="rId16"/>
    <p:sldId id="273" r:id="rId17"/>
    <p:sldId id="264" r:id="rId18"/>
    <p:sldId id="279" r:id="rId19"/>
    <p:sldId id="281" r:id="rId20"/>
    <p:sldId id="284" r:id="rId21"/>
  </p:sldIdLst>
  <p:sldSz cx="9144000" cy="5143500" type="screen16x9"/>
  <p:notesSz cx="6858000" cy="9144000"/>
  <p:custDataLst>
    <p:tags r:id="rId23"/>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7">
          <p15:clr>
            <a:srgbClr val="A4A3A4"/>
          </p15:clr>
        </p15:guide>
        <p15:guide id="2" pos="28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80BC"/>
    <a:srgbClr val="2AB7C2"/>
    <a:srgbClr val="6F93C6"/>
    <a:srgbClr val="249FA8"/>
    <a:srgbClr val="EEECE8"/>
    <a:srgbClr val="333333"/>
    <a:srgbClr val="BE2021"/>
    <a:srgbClr val="FFFFFF"/>
    <a:srgbClr val="FCA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4" autoAdjust="0"/>
    <p:restoredTop sz="94660"/>
  </p:normalViewPr>
  <p:slideViewPr>
    <p:cSldViewPr snapToGrid="0">
      <p:cViewPr varScale="1">
        <p:scale>
          <a:sx n="108" d="100"/>
          <a:sy n="108" d="100"/>
        </p:scale>
        <p:origin x="1013" y="72"/>
      </p:cViewPr>
      <p:guideLst>
        <p:guide orient="horz" pos="1637"/>
        <p:guide pos="28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chemeClr val="accent2"/>
            </a:solidFill>
            <a:effectLst/>
          </c:spPr>
          <c:dPt>
            <c:idx val="0"/>
            <c:bubble3D val="0"/>
            <c:spPr>
              <a:solidFill>
                <a:srgbClr val="6F93C6"/>
              </a:solidFill>
              <a:ln>
                <a:noFill/>
              </a:ln>
              <a:effectLst/>
            </c:spPr>
            <c:extLst>
              <c:ext xmlns:c16="http://schemas.microsoft.com/office/drawing/2014/chart" uri="{C3380CC4-5D6E-409C-BE32-E72D297353CC}">
                <c16:uniqueId val="{00000001-FCD9-4232-BD8C-652B1F93679F}"/>
              </c:ext>
            </c:extLst>
          </c:dPt>
          <c:dPt>
            <c:idx val="1"/>
            <c:bubble3D val="0"/>
            <c:spPr>
              <a:solidFill>
                <a:srgbClr val="2AB7C2"/>
              </a:solidFill>
              <a:ln>
                <a:noFill/>
              </a:ln>
              <a:effectLst/>
            </c:spPr>
            <c:extLst>
              <c:ext xmlns:c16="http://schemas.microsoft.com/office/drawing/2014/chart" uri="{C3380CC4-5D6E-409C-BE32-E72D297353CC}">
                <c16:uniqueId val="{00000003-FCD9-4232-BD8C-652B1F93679F}"/>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FCD9-4232-BD8C-652B1F93679F}"/>
            </c:ext>
          </c:extLst>
        </c:ser>
        <c:dLbls>
          <c:showLegendKey val="0"/>
          <c:showVal val="1"/>
          <c:showCatName val="1"/>
          <c:showSerName val="0"/>
          <c:showPercent val="0"/>
          <c:showBubbleSize val="0"/>
          <c:showLeaderLines val="1"/>
        </c:dLbls>
        <c:firstSliceAng val="0"/>
        <c:holeSize val="84"/>
      </c:doughnutChart>
      <c:spPr>
        <a:effectLst/>
      </c:spPr>
    </c:plotArea>
    <c:plotVisOnly val="1"/>
    <c:dispBlanksAs val="gap"/>
    <c:showDLblsOverMax val="0"/>
  </c:chart>
  <c:txPr>
    <a:bodyPr/>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chemeClr val="accent2"/>
            </a:solidFill>
            <a:effectLst/>
          </c:spPr>
          <c:dPt>
            <c:idx val="0"/>
            <c:bubble3D val="0"/>
            <c:spPr>
              <a:solidFill>
                <a:srgbClr val="6F93C6"/>
              </a:solidFill>
              <a:ln>
                <a:noFill/>
              </a:ln>
              <a:effectLst/>
            </c:spPr>
            <c:extLst>
              <c:ext xmlns:c16="http://schemas.microsoft.com/office/drawing/2014/chart" uri="{C3380CC4-5D6E-409C-BE32-E72D297353CC}">
                <c16:uniqueId val="{00000001-FCD9-4232-BD8C-652B1F93679F}"/>
              </c:ext>
            </c:extLst>
          </c:dPt>
          <c:dPt>
            <c:idx val="1"/>
            <c:bubble3D val="0"/>
            <c:spPr>
              <a:solidFill>
                <a:srgbClr val="2AB7C2"/>
              </a:solidFill>
              <a:ln>
                <a:noFill/>
              </a:ln>
              <a:effectLst/>
            </c:spPr>
            <c:extLst>
              <c:ext xmlns:c16="http://schemas.microsoft.com/office/drawing/2014/chart" uri="{C3380CC4-5D6E-409C-BE32-E72D297353CC}">
                <c16:uniqueId val="{00000003-FCD9-4232-BD8C-652B1F93679F}"/>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FCD9-4232-BD8C-652B1F93679F}"/>
            </c:ext>
          </c:extLst>
        </c:ser>
        <c:dLbls>
          <c:showLegendKey val="0"/>
          <c:showVal val="1"/>
          <c:showCatName val="1"/>
          <c:showSerName val="0"/>
          <c:showPercent val="0"/>
          <c:showBubbleSize val="0"/>
          <c:showLeaderLines val="1"/>
        </c:dLbls>
        <c:firstSliceAng val="0"/>
        <c:holeSize val="84"/>
      </c:doughnutChart>
      <c:spPr>
        <a:effectLst/>
      </c:spPr>
    </c:plotArea>
    <c:plotVisOnly val="1"/>
    <c:dispBlanksAs val="gap"/>
    <c:showDLblsOverMax val="0"/>
  </c:chart>
  <c:txPr>
    <a:bodyPr/>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百分比</c:v>
                </c:pt>
              </c:strCache>
            </c:strRef>
          </c:tx>
          <c:spPr>
            <a:solidFill>
              <a:schemeClr val="accent2"/>
            </a:solidFill>
            <a:effectLst/>
          </c:spPr>
          <c:dPt>
            <c:idx val="0"/>
            <c:bubble3D val="0"/>
            <c:spPr>
              <a:solidFill>
                <a:srgbClr val="6F93C6"/>
              </a:solidFill>
              <a:ln>
                <a:noFill/>
              </a:ln>
              <a:effectLst/>
            </c:spPr>
            <c:extLst>
              <c:ext xmlns:c16="http://schemas.microsoft.com/office/drawing/2014/chart" uri="{C3380CC4-5D6E-409C-BE32-E72D297353CC}">
                <c16:uniqueId val="{00000001-FCD9-4232-BD8C-652B1F93679F}"/>
              </c:ext>
            </c:extLst>
          </c:dPt>
          <c:dPt>
            <c:idx val="1"/>
            <c:bubble3D val="0"/>
            <c:spPr>
              <a:solidFill>
                <a:srgbClr val="2AB7C2"/>
              </a:solidFill>
              <a:ln>
                <a:noFill/>
              </a:ln>
              <a:effectLst/>
            </c:spPr>
            <c:extLst>
              <c:ext xmlns:c16="http://schemas.microsoft.com/office/drawing/2014/chart" uri="{C3380CC4-5D6E-409C-BE32-E72D297353CC}">
                <c16:uniqueId val="{00000003-FCD9-4232-BD8C-652B1F93679F}"/>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FCD9-4232-BD8C-652B1F93679F}"/>
            </c:ext>
          </c:extLst>
        </c:ser>
        <c:dLbls>
          <c:showLegendKey val="0"/>
          <c:showVal val="1"/>
          <c:showCatName val="1"/>
          <c:showSerName val="0"/>
          <c:showPercent val="0"/>
          <c:showBubbleSize val="0"/>
          <c:showLeaderLines val="1"/>
        </c:dLbls>
        <c:firstSliceAng val="0"/>
        <c:holeSize val="84"/>
      </c:doughnutChart>
      <c:spPr>
        <a:effectLst/>
      </c:spPr>
    </c:plotArea>
    <c:plotVisOnly val="1"/>
    <c:dispBlanksAs val="gap"/>
    <c:showDLblsOverMax val="0"/>
  </c:chart>
  <c:txPr>
    <a:bodyPr/>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18A5A-203C-49E9-8525-81CD1D16CF10}"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6F1AA-0EE8-413B-B194-C87D188FAB8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14</a:t>
            </a:fld>
            <a:endParaRPr lang="zh-CN" altLang="en-US"/>
          </a:p>
        </p:txBody>
      </p:sp>
    </p:spTree>
    <p:extLst>
      <p:ext uri="{BB962C8B-B14F-4D97-AF65-F5344CB8AC3E}">
        <p14:creationId xmlns:p14="http://schemas.microsoft.com/office/powerpoint/2010/main" val="129870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A6F1AA-0EE8-413B-B194-C87D188FAB8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90A6F1AA-0EE8-413B-B194-C87D188FAB8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6</a:t>
            </a:fld>
            <a:endParaRPr lang="zh-CN" altLang="en-US"/>
          </a:p>
        </p:txBody>
      </p:sp>
    </p:spTree>
    <p:extLst>
      <p:ext uri="{BB962C8B-B14F-4D97-AF65-F5344CB8AC3E}">
        <p14:creationId xmlns:p14="http://schemas.microsoft.com/office/powerpoint/2010/main" val="310909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7</a:t>
            </a:fld>
            <a:endParaRPr lang="zh-CN" altLang="en-US"/>
          </a:p>
        </p:txBody>
      </p:sp>
    </p:spTree>
    <p:extLst>
      <p:ext uri="{BB962C8B-B14F-4D97-AF65-F5344CB8AC3E}">
        <p14:creationId xmlns:p14="http://schemas.microsoft.com/office/powerpoint/2010/main" val="259790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A6F1AA-0EE8-413B-B194-C87D188FAB8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CE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chart" Target="../charts/char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video" Target="../media/media2.mp4"/><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4.mp4"/><Relationship Id="rId7" Type="http://schemas.openxmlformats.org/officeDocument/2006/relationships/chart" Target="../charts/char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video" Target="../media/media4.mp4"/><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6.mp4"/><Relationship Id="rId7" Type="http://schemas.openxmlformats.org/officeDocument/2006/relationships/chart" Target="../charts/chart3.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video" Target="../media/media6.mp4"/><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7832" r="7832"/>
          <a:stretch>
            <a:fillRect/>
          </a:stretch>
        </p:blipFill>
        <p:spPr>
          <a:xfrm rot="16200000">
            <a:off x="1931747" y="-2000250"/>
            <a:ext cx="5143500" cy="9144001"/>
          </a:xfrm>
          <a:prstGeom prst="rect">
            <a:avLst/>
          </a:prstGeom>
        </p:spPr>
      </p:pic>
      <p:grpSp>
        <p:nvGrpSpPr>
          <p:cNvPr id="39" name="组合 38"/>
          <p:cNvGrpSpPr/>
          <p:nvPr/>
        </p:nvGrpSpPr>
        <p:grpSpPr>
          <a:xfrm>
            <a:off x="6255509" y="2117336"/>
            <a:ext cx="770573" cy="1282905"/>
            <a:chOff x="13963" y="4863"/>
            <a:chExt cx="1618" cy="3438"/>
          </a:xfrm>
        </p:grpSpPr>
        <p:sp>
          <p:nvSpPr>
            <p:cNvPr id="37" name="矩形 36"/>
            <p:cNvSpPr/>
            <p:nvPr/>
          </p:nvSpPr>
          <p:spPr>
            <a:xfrm>
              <a:off x="15461" y="4863"/>
              <a:ext cx="120" cy="3389"/>
            </a:xfrm>
            <a:prstGeom prst="rect">
              <a:avLst/>
            </a:prstGeom>
            <a:solidFill>
              <a:srgbClr val="2AB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矩形 37"/>
            <p:cNvSpPr/>
            <p:nvPr/>
          </p:nvSpPr>
          <p:spPr>
            <a:xfrm>
              <a:off x="13963" y="8176"/>
              <a:ext cx="1600" cy="125"/>
            </a:xfrm>
            <a:prstGeom prst="rect">
              <a:avLst/>
            </a:prstGeom>
            <a:solidFill>
              <a:srgbClr val="2AB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0" name="组合 39"/>
          <p:cNvGrpSpPr/>
          <p:nvPr/>
        </p:nvGrpSpPr>
        <p:grpSpPr>
          <a:xfrm rot="10800000">
            <a:off x="2249453" y="1925293"/>
            <a:ext cx="1412450" cy="1494506"/>
            <a:chOff x="12173" y="2349"/>
            <a:chExt cx="3408" cy="5952"/>
          </a:xfrm>
        </p:grpSpPr>
        <p:sp>
          <p:nvSpPr>
            <p:cNvPr id="41" name="矩形 40"/>
            <p:cNvSpPr/>
            <p:nvPr/>
          </p:nvSpPr>
          <p:spPr>
            <a:xfrm flipV="1">
              <a:off x="12173" y="2349"/>
              <a:ext cx="3366" cy="228"/>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5462" y="2425"/>
              <a:ext cx="119" cy="5826"/>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13955" y="8176"/>
              <a:ext cx="1600" cy="125"/>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4" name="文本框 43"/>
          <p:cNvSpPr txBox="1"/>
          <p:nvPr/>
        </p:nvSpPr>
        <p:spPr>
          <a:xfrm>
            <a:off x="3255536" y="3218593"/>
            <a:ext cx="2756632" cy="284693"/>
          </a:xfrm>
          <a:prstGeom prst="rect">
            <a:avLst/>
          </a:prstGeom>
          <a:noFill/>
        </p:spPr>
        <p:txBody>
          <a:bodyPr wrap="square" lIns="68580" tIns="34290" rIns="68580" bIns="34290" rtlCol="0">
            <a:spAutoFit/>
          </a:bodyPr>
          <a:lstStyle/>
          <a:p>
            <a:pPr algn="ctr"/>
            <a:r>
              <a:rPr lang="zh-CN" altLang="en-US" dirty="0">
                <a:latin typeface="微软雅黑" panose="020B0503020204020204" pitchFamily="34" charset="-122"/>
                <a:ea typeface="微软雅黑" panose="020B0503020204020204" pitchFamily="34" charset="-122"/>
              </a:rPr>
              <a:t>汇报人：陈从欢</a:t>
            </a:r>
            <a:endParaRPr lang="zh-CN" altLang="zh-CN"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522650" y="2390714"/>
            <a:ext cx="4222404" cy="561692"/>
          </a:xfrm>
          <a:prstGeom prst="rect">
            <a:avLst/>
          </a:prstGeom>
          <a:noFill/>
        </p:spPr>
        <p:txBody>
          <a:bodyPr wrap="square" lIns="68580" tIns="34290" rIns="68580" bIns="34290" rtlCol="0">
            <a:spAutoFit/>
          </a:bodyPr>
          <a:lstStyle/>
          <a:p>
            <a:pPr algn="dist"/>
            <a:r>
              <a:rPr lang="en-US" altLang="zh-CN" sz="3200" b="1" dirty="0">
                <a:gradFill>
                  <a:gsLst>
                    <a:gs pos="0">
                      <a:srgbClr val="6F93C6"/>
                    </a:gs>
                    <a:gs pos="100000">
                      <a:srgbClr val="2AB7C2"/>
                    </a:gs>
                  </a:gsLst>
                  <a:lin ang="5400000" scaled="1"/>
                </a:gradFill>
                <a:latin typeface="微软雅黑" panose="020B0503020204020204" pitchFamily="34" charset="-122"/>
                <a:ea typeface="微软雅黑" panose="020B0503020204020204" pitchFamily="34" charset="-122"/>
              </a:rPr>
              <a:t>TO DO LIST</a:t>
            </a:r>
            <a:r>
              <a:rPr lang="zh-CN" altLang="en-US" sz="3200" b="1" dirty="0">
                <a:gradFill>
                  <a:gsLst>
                    <a:gs pos="0">
                      <a:srgbClr val="6F93C6"/>
                    </a:gs>
                    <a:gs pos="100000">
                      <a:srgbClr val="2AB7C2"/>
                    </a:gs>
                  </a:gsLst>
                  <a:lin ang="5400000" scaled="1"/>
                </a:gradFill>
                <a:latin typeface="微软雅黑" panose="020B0503020204020204" pitchFamily="34" charset="-122"/>
                <a:ea typeface="微软雅黑" panose="020B0503020204020204" pitchFamily="34" charset="-122"/>
              </a:rPr>
              <a:t>汇报展示</a:t>
            </a:r>
            <a:endParaRPr lang="zh-CN" altLang="zh-CN" sz="3200" b="1" dirty="0">
              <a:gradFill>
                <a:gsLst>
                  <a:gs pos="0">
                    <a:srgbClr val="6F93C6"/>
                  </a:gs>
                  <a:gs pos="100000">
                    <a:srgbClr val="2AB7C2"/>
                  </a:gs>
                </a:gsLst>
                <a:lin ang="5400000" scaled="1"/>
              </a:gradFill>
              <a:latin typeface="微软雅黑" panose="020B0503020204020204" pitchFamily="34" charset="-122"/>
              <a:ea typeface="微软雅黑" panose="020B0503020204020204" pitchFamily="34" charset="-122"/>
            </a:endParaRPr>
          </a:p>
        </p:txBody>
      </p:sp>
      <p:sp>
        <p:nvSpPr>
          <p:cNvPr id="3" name="文本框 2"/>
          <p:cNvSpPr txBox="1"/>
          <p:nvPr/>
        </p:nvSpPr>
        <p:spPr>
          <a:xfrm>
            <a:off x="2558653" y="1825279"/>
            <a:ext cx="4819178" cy="253916"/>
          </a:xfrm>
          <a:prstGeom prst="rect">
            <a:avLst/>
          </a:prstGeom>
          <a:noFill/>
        </p:spPr>
        <p:txBody>
          <a:bodyPr wrap="square" lIns="68580" tIns="34290" rIns="68580" bIns="34290" rtlCol="0">
            <a:spAutoFit/>
          </a:bodyPr>
          <a:lstStyle/>
          <a:p>
            <a:pPr algn="ctr"/>
            <a:r>
              <a:rPr lang="en-US" altLang="zh-CN" sz="1200" dirty="0">
                <a:latin typeface="华文细黑" panose="02010600040101010101" pitchFamily="2" charset="-122"/>
                <a:ea typeface="华文细黑" panose="02010600040101010101" pitchFamily="2" charset="-122"/>
              </a:rPr>
              <a:t>Welcome change and be brave and innovative </a:t>
            </a:r>
          </a:p>
        </p:txBody>
      </p:sp>
      <p:grpSp>
        <p:nvGrpSpPr>
          <p:cNvPr id="9" name="组合 8"/>
          <p:cNvGrpSpPr/>
          <p:nvPr/>
        </p:nvGrpSpPr>
        <p:grpSpPr>
          <a:xfrm>
            <a:off x="2106312" y="3808745"/>
            <a:ext cx="4992336" cy="292452"/>
            <a:chOff x="1232693" y="3633485"/>
            <a:chExt cx="4992336" cy="292452"/>
          </a:xfrm>
        </p:grpSpPr>
        <p:grpSp>
          <p:nvGrpSpPr>
            <p:cNvPr id="4" name="组合 3"/>
            <p:cNvGrpSpPr/>
            <p:nvPr/>
          </p:nvGrpSpPr>
          <p:grpSpPr>
            <a:xfrm>
              <a:off x="1713313" y="3633485"/>
              <a:ext cx="4511716" cy="292452"/>
              <a:chOff x="3426626" y="3633485"/>
              <a:chExt cx="4511716" cy="292452"/>
            </a:xfrm>
          </p:grpSpPr>
          <p:sp>
            <p:nvSpPr>
              <p:cNvPr id="8" name="矩形 7"/>
              <p:cNvSpPr/>
              <p:nvPr/>
            </p:nvSpPr>
            <p:spPr>
              <a:xfrm>
                <a:off x="7269003" y="3719271"/>
                <a:ext cx="669339" cy="190580"/>
              </a:xfrm>
              <a:prstGeom prst="rect">
                <a:avLst/>
              </a:prstGeom>
              <a:solidFill>
                <a:srgbClr val="2AB7C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文本框 2"/>
              <p:cNvSpPr txBox="1"/>
              <p:nvPr/>
            </p:nvSpPr>
            <p:spPr>
              <a:xfrm>
                <a:off x="3426626" y="3633485"/>
                <a:ext cx="4031096" cy="292452"/>
              </a:xfrm>
              <a:prstGeom prst="rect">
                <a:avLst/>
              </a:prstGeom>
              <a:noFill/>
            </p:spPr>
            <p:txBody>
              <a:bodyPr wrap="square" lIns="68580" tIns="34290" rIns="68580" bIns="34290" rtlCol="0">
                <a:spAutoFit/>
              </a:bodyPr>
              <a:lstStyle/>
              <a:p>
                <a:pPr algn="ctr">
                  <a:lnSpc>
                    <a:spcPct val="150000"/>
                  </a:lnSpc>
                </a:pPr>
                <a:r>
                  <a:rPr lang="zh-CN" altLang="en-US" sz="1100" dirty="0">
                    <a:latin typeface="Verdana" panose="020B0604030504040204" pitchFamily="34" charset="0"/>
                    <a:ea typeface="微软雅黑" panose="020B0503020204020204" pitchFamily="34" charset="-122"/>
                    <a:sym typeface="微软雅黑" panose="020B0503020204020204" pitchFamily="34" charset="-122"/>
                  </a:rPr>
                  <a:t>功能介绍</a:t>
                </a:r>
                <a:r>
                  <a:rPr lang="en-US" altLang="zh-CN" sz="1100" dirty="0">
                    <a:latin typeface="Verdana" panose="020B0604030504040204" pitchFamily="34" charset="0"/>
                    <a:ea typeface="微软雅黑" panose="020B0503020204020204" pitchFamily="34" charset="-122"/>
                    <a:sym typeface="微软雅黑" panose="020B0503020204020204" pitchFamily="34" charset="-122"/>
                  </a:rPr>
                  <a:t>| </a:t>
                </a:r>
                <a:r>
                  <a:rPr lang="zh-CN" altLang="en-US" sz="1100" dirty="0">
                    <a:latin typeface="Verdana" panose="020B0604030504040204" pitchFamily="34" charset="0"/>
                    <a:ea typeface="微软雅黑" panose="020B0503020204020204" pitchFamily="34" charset="-122"/>
                    <a:sym typeface="微软雅黑" panose="020B0503020204020204" pitchFamily="34" charset="-122"/>
                  </a:rPr>
                  <a:t>技术难点</a:t>
                </a:r>
                <a:r>
                  <a:rPr lang="en-US" altLang="zh-CN" sz="1100" dirty="0">
                    <a:latin typeface="Verdana" panose="020B0604030504040204" pitchFamily="34" charset="0"/>
                    <a:ea typeface="微软雅黑" panose="020B0503020204020204" pitchFamily="34" charset="-122"/>
                    <a:sym typeface="微软雅黑" panose="020B0503020204020204" pitchFamily="34" charset="-122"/>
                  </a:rPr>
                  <a:t>|</a:t>
                </a:r>
                <a:r>
                  <a:rPr lang="zh-CN" altLang="en-US" sz="1100" dirty="0">
                    <a:latin typeface="Verdana" panose="020B0604030504040204" pitchFamily="34" charset="0"/>
                    <a:ea typeface="微软雅黑" panose="020B0503020204020204" pitchFamily="34" charset="-122"/>
                    <a:sym typeface="微软雅黑" panose="020B0503020204020204" pitchFamily="34" charset="-122"/>
                  </a:rPr>
                  <a:t>用户体验 </a:t>
                </a:r>
                <a:r>
                  <a:rPr lang="en-US" altLang="zh-CN" sz="1100" dirty="0">
                    <a:latin typeface="Verdana" panose="020B0604030504040204" pitchFamily="34" charset="0"/>
                    <a:ea typeface="微软雅黑" panose="020B0503020204020204" pitchFamily="34" charset="-122"/>
                    <a:sym typeface="微软雅黑" panose="020B0503020204020204" pitchFamily="34" charset="-122"/>
                  </a:rPr>
                  <a:t>| </a:t>
                </a:r>
                <a:r>
                  <a:rPr lang="zh-CN" altLang="en-US" sz="1100" dirty="0">
                    <a:latin typeface="Verdana" panose="020B0604030504040204" pitchFamily="34" charset="0"/>
                    <a:ea typeface="微软雅黑" panose="020B0503020204020204" pitchFamily="34" charset="-122"/>
                    <a:sym typeface="微软雅黑" panose="020B0503020204020204" pitchFamily="34" charset="-122"/>
                  </a:rPr>
                  <a:t>期望改进</a:t>
                </a:r>
                <a:r>
                  <a:rPr lang="en-US" altLang="zh-CN" sz="1100" dirty="0">
                    <a:latin typeface="Verdana" panose="020B0604030504040204" pitchFamily="34" charset="0"/>
                    <a:ea typeface="微软雅黑" panose="020B0503020204020204" pitchFamily="34" charset="-122"/>
                    <a:sym typeface="微软雅黑" panose="020B0503020204020204" pitchFamily="34" charset="-122"/>
                  </a:rPr>
                  <a:t>| </a:t>
                </a:r>
                <a:r>
                  <a:rPr lang="zh-CN" altLang="en-US" sz="1100" dirty="0">
                    <a:latin typeface="Verdana" panose="020B0604030504040204" pitchFamily="34" charset="0"/>
                    <a:ea typeface="微软雅黑" panose="020B0503020204020204" pitchFamily="34" charset="-122"/>
                    <a:sym typeface="微软雅黑" panose="020B0503020204020204" pitchFamily="34" charset="-122"/>
                  </a:rPr>
                  <a:t>分工说明</a:t>
                </a:r>
              </a:p>
            </p:txBody>
          </p:sp>
        </p:grpSp>
        <p:sp>
          <p:nvSpPr>
            <p:cNvPr id="20" name="矩形 19"/>
            <p:cNvSpPr/>
            <p:nvPr/>
          </p:nvSpPr>
          <p:spPr>
            <a:xfrm>
              <a:off x="1232693" y="3713521"/>
              <a:ext cx="669339" cy="190580"/>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94795" y="752302"/>
            <a:ext cx="954413" cy="1011590"/>
          </a:xfrm>
          <a:prstGeom prst="rect">
            <a:avLst/>
          </a:prstGeom>
        </p:spPr>
      </p:pic>
      <p:sp>
        <p:nvSpPr>
          <p:cNvPr id="6" name="文本框 5"/>
          <p:cNvSpPr txBox="1"/>
          <p:nvPr/>
        </p:nvSpPr>
        <p:spPr>
          <a:xfrm>
            <a:off x="3216108" y="4237309"/>
            <a:ext cx="2835488" cy="307777"/>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小组成员：陈丽丽 郭楷恒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696224" y="-1739887"/>
            <a:ext cx="5751554" cy="8623274"/>
          </a:xfrm>
          <a:prstGeom prst="rect">
            <a:avLst/>
          </a:prstGeom>
        </p:spPr>
      </p:pic>
      <p:sp>
        <p:nvSpPr>
          <p:cNvPr id="24" name="Freeform 73"/>
          <p:cNvSpPr/>
          <p:nvPr/>
        </p:nvSpPr>
        <p:spPr bwMode="auto">
          <a:xfrm rot="5400000">
            <a:off x="1297345" y="1083623"/>
            <a:ext cx="2943462" cy="2945399"/>
          </a:xfrm>
          <a:prstGeom prst="ellipse">
            <a:avLst/>
          </a:prstGeom>
          <a:solidFill>
            <a:srgbClr val="2AB7C2"/>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11" name="组合 10"/>
          <p:cNvGrpSpPr/>
          <p:nvPr/>
        </p:nvGrpSpPr>
        <p:grpSpPr>
          <a:xfrm rot="5400000">
            <a:off x="742298" y="1034705"/>
            <a:ext cx="3041233" cy="3043234"/>
            <a:chOff x="1967541" y="1578033"/>
            <a:chExt cx="3217334" cy="3219451"/>
          </a:xfrm>
        </p:grpSpPr>
        <p:sp>
          <p:nvSpPr>
            <p:cNvPr id="19" name="Freeform 73"/>
            <p:cNvSpPr/>
            <p:nvPr/>
          </p:nvSpPr>
          <p:spPr bwMode="auto">
            <a:xfrm>
              <a:off x="1967541" y="1578033"/>
              <a:ext cx="3217334" cy="3219451"/>
            </a:xfrm>
            <a:prstGeom prst="ellipse">
              <a:avLst/>
            </a:prstGeom>
            <a:solidFill>
              <a:srgbClr val="6F93C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latin typeface="微软雅黑" panose="020B0503020204020204" pitchFamily="34" charset="-122"/>
                    <a:ea typeface="微软雅黑" panose="020B0503020204020204" pitchFamily="34" charset="-122"/>
                  </a:rPr>
                  <a:t>Contents</a:t>
                </a:r>
              </a:p>
            </p:txBody>
          </p:sp>
          <p:sp>
            <p:nvSpPr>
              <p:cNvPr id="16" name="Rectangle 9"/>
              <p:cNvSpPr/>
              <p:nvPr/>
            </p:nvSpPr>
            <p:spPr>
              <a:xfrm rot="16200000">
                <a:off x="3720862" y="803083"/>
                <a:ext cx="1773364" cy="692497"/>
              </a:xfrm>
              <a:prstGeom prst="rect">
                <a:avLst/>
              </a:prstGeom>
            </p:spPr>
            <p:txBody>
              <a:bodyPr wrap="square">
                <a:normAutofit fontScale="92500"/>
              </a:bodyPr>
              <a:lstStyle/>
              <a:p>
                <a:pPr algn="ctr" defTabSz="913765"/>
                <a:r>
                  <a:rPr lang="en-US" altLang="zh-CN" sz="4000" b="1" kern="0" dirty="0">
                    <a:solidFill>
                      <a:schemeClr val="bg1"/>
                    </a:solidFill>
                    <a:latin typeface="微软雅黑" panose="020B0503020204020204" pitchFamily="34" charset="-122"/>
                    <a:ea typeface="微软雅黑" panose="020B0503020204020204" pitchFamily="34" charset="-122"/>
                  </a:rPr>
                  <a:t>PART 03</a:t>
                </a:r>
                <a:endParaRPr lang="zh-CN" altLang="en-US" sz="4000" b="1" kern="0" dirty="0">
                  <a:solidFill>
                    <a:schemeClr val="bg1"/>
                  </a:solidFill>
                  <a:latin typeface="微软雅黑" panose="020B0503020204020204" pitchFamily="34" charset="-122"/>
                  <a:ea typeface="微软雅黑" panose="020B0503020204020204" pitchFamily="34" charset="-122"/>
                </a:endParaRPr>
              </a:p>
            </p:txBody>
          </p:sp>
        </p:grpSp>
      </p:grpSp>
      <p:sp>
        <p:nvSpPr>
          <p:cNvPr id="20" name="矩形 19"/>
          <p:cNvSpPr/>
          <p:nvPr/>
        </p:nvSpPr>
        <p:spPr>
          <a:xfrm>
            <a:off x="4726972" y="1850847"/>
            <a:ext cx="4264946" cy="720903"/>
          </a:xfrm>
          <a:prstGeom prst="rect">
            <a:avLst/>
          </a:prstGeom>
        </p:spPr>
        <p:txBody>
          <a:bodyPr wrap="square" lIns="68580" tIns="34290" rIns="68580" bIns="34290">
            <a:spAutoFit/>
          </a:bodyPr>
          <a:lstStyle/>
          <a:p>
            <a:pPr algn="ctr">
              <a:lnSpc>
                <a:spcPct val="150000"/>
              </a:lnSpc>
              <a:defRPr/>
            </a:pPr>
            <a:r>
              <a:rPr lang="zh-CN" altLang="en-US" sz="3200" b="1" spc="225" dirty="0">
                <a:solidFill>
                  <a:srgbClr val="333333"/>
                </a:solidFill>
                <a:latin typeface="微软雅黑" panose="020B0503020204020204" pitchFamily="34" charset="-122"/>
                <a:ea typeface="微软雅黑" panose="020B0503020204020204" pitchFamily="34" charset="-122"/>
                <a:cs typeface="+mn-ea"/>
                <a:sym typeface="+mn-lt"/>
              </a:rPr>
              <a:t>产品测试与用户体验</a:t>
            </a:r>
            <a:endParaRPr lang="zh-CN" altLang="en-US" sz="1200" b="1" spc="225" dirty="0">
              <a:solidFill>
                <a:srgbClr val="333333"/>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65749" y="710227"/>
            <a:ext cx="3603567" cy="0"/>
            <a:chOff x="3456709" y="1029277"/>
            <a:chExt cx="4804756" cy="0"/>
          </a:xfrm>
        </p:grpSpPr>
        <p:cxnSp>
          <p:nvCxnSpPr>
            <p:cNvPr id="16" name="直接连接符 15"/>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30" name="文本框 2"/>
          <p:cNvSpPr txBox="1"/>
          <p:nvPr/>
        </p:nvSpPr>
        <p:spPr>
          <a:xfrm>
            <a:off x="3770474" y="450172"/>
            <a:ext cx="1594118"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产品测试</a:t>
            </a:r>
          </a:p>
        </p:txBody>
      </p:sp>
      <p:pic>
        <p:nvPicPr>
          <p:cNvPr id="3" name="图片 2">
            <a:extLst>
              <a:ext uri="{FF2B5EF4-FFF2-40B4-BE49-F238E27FC236}">
                <a16:creationId xmlns:a16="http://schemas.microsoft.com/office/drawing/2014/main" id="{5FE5D7D6-426D-0A9D-8196-2021B72ABBEF}"/>
              </a:ext>
            </a:extLst>
          </p:cNvPr>
          <p:cNvPicPr>
            <a:picLocks noChangeAspect="1"/>
          </p:cNvPicPr>
          <p:nvPr/>
        </p:nvPicPr>
        <p:blipFill>
          <a:blip r:embed="rId4"/>
          <a:stretch>
            <a:fillRect/>
          </a:stretch>
        </p:blipFill>
        <p:spPr>
          <a:xfrm>
            <a:off x="129058" y="993772"/>
            <a:ext cx="8876949" cy="4095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65749" y="710227"/>
            <a:ext cx="3603567" cy="0"/>
            <a:chOff x="3456709" y="1029277"/>
            <a:chExt cx="4804756" cy="0"/>
          </a:xfrm>
        </p:grpSpPr>
        <p:cxnSp>
          <p:nvCxnSpPr>
            <p:cNvPr id="16" name="直接连接符 15"/>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30" name="文本框 2"/>
          <p:cNvSpPr txBox="1"/>
          <p:nvPr/>
        </p:nvSpPr>
        <p:spPr>
          <a:xfrm>
            <a:off x="3770474" y="450172"/>
            <a:ext cx="1594118"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产品测试</a:t>
            </a:r>
          </a:p>
        </p:txBody>
      </p:sp>
      <p:sp>
        <p:nvSpPr>
          <p:cNvPr id="9" name="文本框 8">
            <a:extLst>
              <a:ext uri="{FF2B5EF4-FFF2-40B4-BE49-F238E27FC236}">
                <a16:creationId xmlns:a16="http://schemas.microsoft.com/office/drawing/2014/main" id="{B7479C6A-4DFE-EFA0-9C24-015EB66491B3}"/>
              </a:ext>
            </a:extLst>
          </p:cNvPr>
          <p:cNvSpPr txBox="1"/>
          <p:nvPr/>
        </p:nvSpPr>
        <p:spPr>
          <a:xfrm>
            <a:off x="113583" y="809952"/>
            <a:ext cx="1688283" cy="307777"/>
          </a:xfrm>
          <a:prstGeom prst="rect">
            <a:avLst/>
          </a:prstGeom>
          <a:noFill/>
        </p:spPr>
        <p:txBody>
          <a:bodyPr wrap="none" rtlCol="0">
            <a:spAutoFit/>
          </a:bodyPr>
          <a:lstStyle/>
          <a:p>
            <a:r>
              <a:rPr lang="zh-CN" altLang="en-US" dirty="0"/>
              <a:t>安装</a:t>
            </a:r>
            <a:r>
              <a:rPr lang="en-US" altLang="zh-CN" dirty="0"/>
              <a:t>/</a:t>
            </a:r>
            <a:r>
              <a:rPr lang="zh-CN" altLang="en-US" dirty="0"/>
              <a:t>启动时间测试</a:t>
            </a:r>
          </a:p>
        </p:txBody>
      </p:sp>
      <p:sp>
        <p:nvSpPr>
          <p:cNvPr id="10" name="文本框 9">
            <a:extLst>
              <a:ext uri="{FF2B5EF4-FFF2-40B4-BE49-F238E27FC236}">
                <a16:creationId xmlns:a16="http://schemas.microsoft.com/office/drawing/2014/main" id="{4F4936FF-9103-8FCD-AD42-BD4DB44D30C6}"/>
              </a:ext>
            </a:extLst>
          </p:cNvPr>
          <p:cNvSpPr txBox="1"/>
          <p:nvPr/>
        </p:nvSpPr>
        <p:spPr>
          <a:xfrm>
            <a:off x="93653" y="1617810"/>
            <a:ext cx="3416426" cy="738664"/>
          </a:xfrm>
          <a:prstGeom prst="rect">
            <a:avLst/>
          </a:prstGeom>
          <a:noFill/>
        </p:spPr>
        <p:txBody>
          <a:bodyPr wrap="square" rtlCol="0">
            <a:spAutoFit/>
          </a:bodyPr>
          <a:lstStyle/>
          <a:p>
            <a:r>
              <a:rPr lang="zh-CN" altLang="en-US" dirty="0"/>
              <a:t>通过右图数据显示，</a:t>
            </a:r>
            <a:r>
              <a:rPr lang="en-US" altLang="zh-CN" dirty="0"/>
              <a:t>APP</a:t>
            </a:r>
            <a:r>
              <a:rPr lang="zh-CN" altLang="en-US" dirty="0"/>
              <a:t>的安装时间与启动时间较短，可以带给用户良好的体验，用户使用</a:t>
            </a:r>
            <a:r>
              <a:rPr lang="en-US" altLang="zh-CN" dirty="0"/>
              <a:t>APP</a:t>
            </a:r>
            <a:r>
              <a:rPr lang="zh-CN" altLang="en-US" dirty="0"/>
              <a:t>时操作流畅不会卡顿。</a:t>
            </a:r>
          </a:p>
        </p:txBody>
      </p:sp>
      <p:pic>
        <p:nvPicPr>
          <p:cNvPr id="4" name="图片 3">
            <a:extLst>
              <a:ext uri="{FF2B5EF4-FFF2-40B4-BE49-F238E27FC236}">
                <a16:creationId xmlns:a16="http://schemas.microsoft.com/office/drawing/2014/main" id="{C68915C5-4843-91F1-FB4D-88435014CB79}"/>
              </a:ext>
            </a:extLst>
          </p:cNvPr>
          <p:cNvPicPr>
            <a:picLocks noChangeAspect="1"/>
          </p:cNvPicPr>
          <p:nvPr/>
        </p:nvPicPr>
        <p:blipFill>
          <a:blip r:embed="rId4"/>
          <a:stretch>
            <a:fillRect/>
          </a:stretch>
        </p:blipFill>
        <p:spPr>
          <a:xfrm>
            <a:off x="3770474" y="1156479"/>
            <a:ext cx="4467849" cy="1895740"/>
          </a:xfrm>
          <a:prstGeom prst="rect">
            <a:avLst/>
          </a:prstGeom>
        </p:spPr>
      </p:pic>
      <p:pic>
        <p:nvPicPr>
          <p:cNvPr id="6" name="图片 5">
            <a:extLst>
              <a:ext uri="{FF2B5EF4-FFF2-40B4-BE49-F238E27FC236}">
                <a16:creationId xmlns:a16="http://schemas.microsoft.com/office/drawing/2014/main" id="{E9C3918D-CFAB-6836-8FB1-6D89EDAB0311}"/>
              </a:ext>
            </a:extLst>
          </p:cNvPr>
          <p:cNvPicPr>
            <a:picLocks noChangeAspect="1"/>
          </p:cNvPicPr>
          <p:nvPr/>
        </p:nvPicPr>
        <p:blipFill>
          <a:blip r:embed="rId5"/>
          <a:stretch>
            <a:fillRect/>
          </a:stretch>
        </p:blipFill>
        <p:spPr>
          <a:xfrm>
            <a:off x="3770474" y="3244192"/>
            <a:ext cx="4477375" cy="18195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65749" y="710227"/>
            <a:ext cx="3603567" cy="0"/>
            <a:chOff x="3456709" y="1029277"/>
            <a:chExt cx="4804756" cy="0"/>
          </a:xfrm>
        </p:grpSpPr>
        <p:cxnSp>
          <p:nvCxnSpPr>
            <p:cNvPr id="16" name="直接连接符 15"/>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30" name="文本框 2"/>
          <p:cNvSpPr txBox="1"/>
          <p:nvPr/>
        </p:nvSpPr>
        <p:spPr>
          <a:xfrm>
            <a:off x="3770474" y="450172"/>
            <a:ext cx="1594118" cy="36933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产品测试</a:t>
            </a:r>
          </a:p>
        </p:txBody>
      </p:sp>
      <p:sp>
        <p:nvSpPr>
          <p:cNvPr id="6" name="文本框 5">
            <a:extLst>
              <a:ext uri="{FF2B5EF4-FFF2-40B4-BE49-F238E27FC236}">
                <a16:creationId xmlns:a16="http://schemas.microsoft.com/office/drawing/2014/main" id="{785EF107-106A-0DA9-49EE-82A82A51E881}"/>
              </a:ext>
            </a:extLst>
          </p:cNvPr>
          <p:cNvSpPr txBox="1"/>
          <p:nvPr/>
        </p:nvSpPr>
        <p:spPr>
          <a:xfrm>
            <a:off x="113583" y="809952"/>
            <a:ext cx="1300356" cy="307777"/>
          </a:xfrm>
          <a:prstGeom prst="rect">
            <a:avLst/>
          </a:prstGeom>
          <a:noFill/>
        </p:spPr>
        <p:txBody>
          <a:bodyPr wrap="none" rtlCol="0">
            <a:spAutoFit/>
          </a:bodyPr>
          <a:lstStyle/>
          <a:p>
            <a:r>
              <a:rPr lang="en-US" altLang="zh-CN" dirty="0"/>
              <a:t>CPU/</a:t>
            </a:r>
            <a:r>
              <a:rPr lang="zh-CN" altLang="en-US" dirty="0"/>
              <a:t>内存测试</a:t>
            </a:r>
          </a:p>
        </p:txBody>
      </p:sp>
      <p:sp>
        <p:nvSpPr>
          <p:cNvPr id="7" name="文本框 6">
            <a:extLst>
              <a:ext uri="{FF2B5EF4-FFF2-40B4-BE49-F238E27FC236}">
                <a16:creationId xmlns:a16="http://schemas.microsoft.com/office/drawing/2014/main" id="{DCDFE2D7-6941-D982-AF3D-AA6F290ED4FD}"/>
              </a:ext>
            </a:extLst>
          </p:cNvPr>
          <p:cNvSpPr txBox="1"/>
          <p:nvPr/>
        </p:nvSpPr>
        <p:spPr>
          <a:xfrm>
            <a:off x="113583" y="1494756"/>
            <a:ext cx="3196709" cy="1384995"/>
          </a:xfrm>
          <a:prstGeom prst="rect">
            <a:avLst/>
          </a:prstGeom>
          <a:noFill/>
        </p:spPr>
        <p:txBody>
          <a:bodyPr wrap="none" rtlCol="0">
            <a:spAutoFit/>
          </a:bodyPr>
          <a:lstStyle/>
          <a:p>
            <a:r>
              <a:rPr lang="zh-CN" altLang="en-US" dirty="0"/>
              <a:t>可见本</a:t>
            </a:r>
            <a:r>
              <a:rPr lang="en-US" altLang="zh-CN" dirty="0"/>
              <a:t>APP</a:t>
            </a:r>
            <a:r>
              <a:rPr lang="zh-CN" altLang="en-US" dirty="0"/>
              <a:t>在日常使用中占用的不到</a:t>
            </a:r>
            <a:endParaRPr lang="en-US" altLang="zh-CN" dirty="0"/>
          </a:p>
          <a:p>
            <a:pPr algn="just"/>
            <a:r>
              <a:rPr lang="en-US" altLang="zh-CN" dirty="0"/>
              <a:t>1%</a:t>
            </a:r>
            <a:r>
              <a:rPr lang="zh-CN" altLang="en-US" dirty="0"/>
              <a:t>的</a:t>
            </a:r>
            <a:r>
              <a:rPr lang="en-US" altLang="zh-CN" dirty="0"/>
              <a:t>CPU</a:t>
            </a:r>
            <a:r>
              <a:rPr lang="zh-CN" altLang="en-US" dirty="0"/>
              <a:t>内存</a:t>
            </a:r>
            <a:r>
              <a:rPr lang="en-US" altLang="zh-CN" dirty="0"/>
              <a:t>(</a:t>
            </a:r>
            <a:r>
              <a:rPr lang="zh-CN" altLang="en-US" dirty="0"/>
              <a:t>当前测试已经是清除</a:t>
            </a:r>
            <a:endParaRPr lang="en-US" altLang="zh-CN" dirty="0"/>
          </a:p>
          <a:p>
            <a:r>
              <a:rPr lang="zh-CN" altLang="en-US" dirty="0"/>
              <a:t>其他所有的非系统后台应用</a:t>
            </a:r>
            <a:r>
              <a:rPr lang="en-US" altLang="zh-CN" dirty="0"/>
              <a:t>)</a:t>
            </a:r>
            <a:r>
              <a:rPr lang="zh-CN" altLang="en-US" dirty="0"/>
              <a:t>，说明</a:t>
            </a:r>
            <a:endParaRPr lang="en-US" altLang="zh-CN" dirty="0"/>
          </a:p>
          <a:p>
            <a:r>
              <a:rPr lang="zh-CN" altLang="en-US" dirty="0"/>
              <a:t>本</a:t>
            </a:r>
            <a:r>
              <a:rPr lang="en-US" altLang="zh-CN" dirty="0"/>
              <a:t>APP</a:t>
            </a:r>
            <a:r>
              <a:rPr lang="zh-CN" altLang="en-US" dirty="0"/>
              <a:t>是一个轻量级的应用，并不会</a:t>
            </a:r>
            <a:endParaRPr lang="en-US" altLang="zh-CN" dirty="0"/>
          </a:p>
          <a:p>
            <a:r>
              <a:rPr lang="zh-CN" altLang="en-US" dirty="0"/>
              <a:t>对用户的其他正常</a:t>
            </a:r>
            <a:r>
              <a:rPr lang="en-US" altLang="zh-CN" dirty="0"/>
              <a:t>App</a:t>
            </a:r>
            <a:r>
              <a:rPr lang="zh-CN" altLang="en-US" dirty="0"/>
              <a:t>使用造成影响，</a:t>
            </a:r>
          </a:p>
          <a:p>
            <a:r>
              <a:rPr lang="zh-CN" altLang="en-US" dirty="0"/>
              <a:t>性能占用是很小的。</a:t>
            </a:r>
          </a:p>
        </p:txBody>
      </p:sp>
      <p:pic>
        <p:nvPicPr>
          <p:cNvPr id="3" name="图片 2">
            <a:extLst>
              <a:ext uri="{FF2B5EF4-FFF2-40B4-BE49-F238E27FC236}">
                <a16:creationId xmlns:a16="http://schemas.microsoft.com/office/drawing/2014/main" id="{2E68A8C4-A065-532B-084F-ED8DFA30CB87}"/>
              </a:ext>
            </a:extLst>
          </p:cNvPr>
          <p:cNvPicPr>
            <a:picLocks noChangeAspect="1"/>
          </p:cNvPicPr>
          <p:nvPr/>
        </p:nvPicPr>
        <p:blipFill>
          <a:blip r:embed="rId4"/>
          <a:stretch>
            <a:fillRect/>
          </a:stretch>
        </p:blipFill>
        <p:spPr>
          <a:xfrm>
            <a:off x="3994175" y="1088801"/>
            <a:ext cx="4372585" cy="1790950"/>
          </a:xfrm>
          <a:prstGeom prst="rect">
            <a:avLst/>
          </a:prstGeom>
        </p:spPr>
      </p:pic>
      <p:pic>
        <p:nvPicPr>
          <p:cNvPr id="8" name="图片 7">
            <a:extLst>
              <a:ext uri="{FF2B5EF4-FFF2-40B4-BE49-F238E27FC236}">
                <a16:creationId xmlns:a16="http://schemas.microsoft.com/office/drawing/2014/main" id="{6B448FD5-8E9E-3681-B89E-7FE5A49588D0}"/>
              </a:ext>
            </a:extLst>
          </p:cNvPr>
          <p:cNvPicPr>
            <a:picLocks noChangeAspect="1"/>
          </p:cNvPicPr>
          <p:nvPr/>
        </p:nvPicPr>
        <p:blipFill>
          <a:blip r:embed="rId5"/>
          <a:stretch>
            <a:fillRect/>
          </a:stretch>
        </p:blipFill>
        <p:spPr>
          <a:xfrm>
            <a:off x="3994175" y="3086861"/>
            <a:ext cx="4429743" cy="1790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65749" y="710227"/>
            <a:ext cx="3603567" cy="0"/>
            <a:chOff x="3456709" y="1029277"/>
            <a:chExt cx="4804756" cy="0"/>
          </a:xfrm>
        </p:grpSpPr>
        <p:cxnSp>
          <p:nvCxnSpPr>
            <p:cNvPr id="16" name="直接连接符 15"/>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30" name="文本框 2"/>
          <p:cNvSpPr txBox="1"/>
          <p:nvPr/>
        </p:nvSpPr>
        <p:spPr>
          <a:xfrm>
            <a:off x="3770474" y="450172"/>
            <a:ext cx="1594118" cy="36933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产品测试</a:t>
            </a:r>
          </a:p>
        </p:txBody>
      </p:sp>
      <p:sp>
        <p:nvSpPr>
          <p:cNvPr id="6" name="文本框 5">
            <a:extLst>
              <a:ext uri="{FF2B5EF4-FFF2-40B4-BE49-F238E27FC236}">
                <a16:creationId xmlns:a16="http://schemas.microsoft.com/office/drawing/2014/main" id="{785EF107-106A-0DA9-49EE-82A82A51E881}"/>
              </a:ext>
            </a:extLst>
          </p:cNvPr>
          <p:cNvSpPr txBox="1"/>
          <p:nvPr/>
        </p:nvSpPr>
        <p:spPr>
          <a:xfrm>
            <a:off x="113583" y="809952"/>
            <a:ext cx="1688283" cy="307777"/>
          </a:xfrm>
          <a:prstGeom prst="rect">
            <a:avLst/>
          </a:prstGeom>
          <a:noFill/>
        </p:spPr>
        <p:txBody>
          <a:bodyPr wrap="none" rtlCol="0">
            <a:spAutoFit/>
          </a:bodyPr>
          <a:lstStyle/>
          <a:p>
            <a:r>
              <a:rPr lang="zh-CN" altLang="en-US" dirty="0"/>
              <a:t>流量</a:t>
            </a:r>
            <a:r>
              <a:rPr lang="en-US" altLang="zh-CN" dirty="0"/>
              <a:t>/</a:t>
            </a:r>
            <a:r>
              <a:rPr lang="zh-CN" altLang="en-US" dirty="0"/>
              <a:t>电池温度测试</a:t>
            </a:r>
          </a:p>
        </p:txBody>
      </p:sp>
      <p:sp>
        <p:nvSpPr>
          <p:cNvPr id="7" name="文本框 6">
            <a:extLst>
              <a:ext uri="{FF2B5EF4-FFF2-40B4-BE49-F238E27FC236}">
                <a16:creationId xmlns:a16="http://schemas.microsoft.com/office/drawing/2014/main" id="{DCDFE2D7-6941-D982-AF3D-AA6F290ED4FD}"/>
              </a:ext>
            </a:extLst>
          </p:cNvPr>
          <p:cNvSpPr txBox="1"/>
          <p:nvPr/>
        </p:nvSpPr>
        <p:spPr>
          <a:xfrm>
            <a:off x="113583" y="1494756"/>
            <a:ext cx="3728315" cy="738664"/>
          </a:xfrm>
          <a:prstGeom prst="rect">
            <a:avLst/>
          </a:prstGeom>
          <a:noFill/>
        </p:spPr>
        <p:txBody>
          <a:bodyPr wrap="square" rtlCol="0">
            <a:spAutoFit/>
          </a:bodyPr>
          <a:lstStyle/>
          <a:p>
            <a:r>
              <a:rPr lang="zh-CN" altLang="en-US" dirty="0"/>
              <a:t>可见本</a:t>
            </a:r>
            <a:r>
              <a:rPr lang="en-US" altLang="zh-CN" dirty="0"/>
              <a:t>APP</a:t>
            </a:r>
            <a:r>
              <a:rPr lang="zh-CN" altLang="en-US" dirty="0"/>
              <a:t>在日常使用中不需要使用流量</a:t>
            </a:r>
            <a:endParaRPr lang="en-US" altLang="zh-CN" dirty="0"/>
          </a:p>
          <a:p>
            <a:r>
              <a:rPr lang="en-US" altLang="zh-CN" dirty="0"/>
              <a:t>APP</a:t>
            </a:r>
            <a:r>
              <a:rPr lang="zh-CN" altLang="en-US" dirty="0"/>
              <a:t>在终端上运行时，对终端电池温度的影响较小</a:t>
            </a:r>
          </a:p>
        </p:txBody>
      </p:sp>
      <p:pic>
        <p:nvPicPr>
          <p:cNvPr id="4" name="图片 3">
            <a:extLst>
              <a:ext uri="{FF2B5EF4-FFF2-40B4-BE49-F238E27FC236}">
                <a16:creationId xmlns:a16="http://schemas.microsoft.com/office/drawing/2014/main" id="{7B2B9E1A-CE95-6AB5-6049-483E456E5285}"/>
              </a:ext>
            </a:extLst>
          </p:cNvPr>
          <p:cNvPicPr>
            <a:picLocks noChangeAspect="1"/>
          </p:cNvPicPr>
          <p:nvPr/>
        </p:nvPicPr>
        <p:blipFill>
          <a:blip r:embed="rId4"/>
          <a:stretch>
            <a:fillRect/>
          </a:stretch>
        </p:blipFill>
        <p:spPr>
          <a:xfrm>
            <a:off x="3998937" y="1158056"/>
            <a:ext cx="4420217" cy="1819529"/>
          </a:xfrm>
          <a:prstGeom prst="rect">
            <a:avLst/>
          </a:prstGeom>
        </p:spPr>
      </p:pic>
      <p:pic>
        <p:nvPicPr>
          <p:cNvPr id="9" name="图片 8">
            <a:extLst>
              <a:ext uri="{FF2B5EF4-FFF2-40B4-BE49-F238E27FC236}">
                <a16:creationId xmlns:a16="http://schemas.microsoft.com/office/drawing/2014/main" id="{7951FCE1-AB05-E199-CDEF-396296223AFC}"/>
              </a:ext>
            </a:extLst>
          </p:cNvPr>
          <p:cNvPicPr>
            <a:picLocks noChangeAspect="1"/>
          </p:cNvPicPr>
          <p:nvPr/>
        </p:nvPicPr>
        <p:blipFill>
          <a:blip r:embed="rId5"/>
          <a:stretch>
            <a:fillRect/>
          </a:stretch>
        </p:blipFill>
        <p:spPr>
          <a:xfrm>
            <a:off x="3994175" y="3099495"/>
            <a:ext cx="4372585" cy="1771897"/>
          </a:xfrm>
          <a:prstGeom prst="rect">
            <a:avLst/>
          </a:prstGeom>
        </p:spPr>
      </p:pic>
    </p:spTree>
    <p:extLst>
      <p:ext uri="{BB962C8B-B14F-4D97-AF65-F5344CB8AC3E}">
        <p14:creationId xmlns:p14="http://schemas.microsoft.com/office/powerpoint/2010/main" val="3166556116"/>
      </p:ext>
    </p:extLst>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765749" y="710227"/>
            <a:ext cx="3603567" cy="0"/>
            <a:chOff x="3456709" y="1029277"/>
            <a:chExt cx="4804756" cy="0"/>
          </a:xfrm>
        </p:grpSpPr>
        <p:cxnSp>
          <p:nvCxnSpPr>
            <p:cNvPr id="16" name="直接连接符 15"/>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30" name="文本框 2"/>
          <p:cNvSpPr txBox="1"/>
          <p:nvPr/>
        </p:nvSpPr>
        <p:spPr>
          <a:xfrm>
            <a:off x="3770474" y="450172"/>
            <a:ext cx="1594118" cy="36933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产品测试</a:t>
            </a:r>
          </a:p>
        </p:txBody>
      </p:sp>
      <p:graphicFrame>
        <p:nvGraphicFramePr>
          <p:cNvPr id="8" name="表格 7">
            <a:extLst>
              <a:ext uri="{FF2B5EF4-FFF2-40B4-BE49-F238E27FC236}">
                <a16:creationId xmlns:a16="http://schemas.microsoft.com/office/drawing/2014/main" id="{80060634-7441-6E68-0606-8D3C7D1EBDAB}"/>
              </a:ext>
            </a:extLst>
          </p:cNvPr>
          <p:cNvGraphicFramePr>
            <a:graphicFrameLocks noGrp="1"/>
          </p:cNvGraphicFramePr>
          <p:nvPr>
            <p:extLst>
              <p:ext uri="{D42A27DB-BD31-4B8C-83A1-F6EECF244321}">
                <p14:modId xmlns:p14="http://schemas.microsoft.com/office/powerpoint/2010/main" val="1022522961"/>
              </p:ext>
            </p:extLst>
          </p:nvPr>
        </p:nvGraphicFramePr>
        <p:xfrm>
          <a:off x="416978" y="1511737"/>
          <a:ext cx="7949782" cy="1756688"/>
        </p:xfrm>
        <a:graphic>
          <a:graphicData uri="http://schemas.openxmlformats.org/drawingml/2006/table">
            <a:tbl>
              <a:tblPr firstRow="1" firstCol="1" bandRow="1">
                <a:tableStyleId>{93296810-A885-4BE3-A3E7-6D5BEEA58F35}</a:tableStyleId>
              </a:tblPr>
              <a:tblGrid>
                <a:gridCol w="1078451">
                  <a:extLst>
                    <a:ext uri="{9D8B030D-6E8A-4147-A177-3AD203B41FA5}">
                      <a16:colId xmlns:a16="http://schemas.microsoft.com/office/drawing/2014/main" val="1931315508"/>
                    </a:ext>
                  </a:extLst>
                </a:gridCol>
                <a:gridCol w="5694744">
                  <a:extLst>
                    <a:ext uri="{9D8B030D-6E8A-4147-A177-3AD203B41FA5}">
                      <a16:colId xmlns:a16="http://schemas.microsoft.com/office/drawing/2014/main" val="654505262"/>
                    </a:ext>
                  </a:extLst>
                </a:gridCol>
                <a:gridCol w="1176587">
                  <a:extLst>
                    <a:ext uri="{9D8B030D-6E8A-4147-A177-3AD203B41FA5}">
                      <a16:colId xmlns:a16="http://schemas.microsoft.com/office/drawing/2014/main" val="3300704287"/>
                    </a:ext>
                  </a:extLst>
                </a:gridCol>
              </a:tblGrid>
              <a:tr h="283223">
                <a:tc>
                  <a:txBody>
                    <a:bodyPr/>
                    <a:lstStyle/>
                    <a:p>
                      <a:pPr algn="ctr">
                        <a:lnSpc>
                          <a:spcPct val="150000"/>
                        </a:lnSpc>
                      </a:pPr>
                      <a:r>
                        <a:rPr lang="zh-CN" sz="1200" kern="0" dirty="0">
                          <a:effectLst/>
                        </a:rPr>
                        <a:t>模块名称</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rgbClr val="5880BC"/>
                    </a:solidFill>
                  </a:tcPr>
                </a:tc>
                <a:tc>
                  <a:txBody>
                    <a:bodyPr/>
                    <a:lstStyle/>
                    <a:p>
                      <a:pPr algn="ctr">
                        <a:lnSpc>
                          <a:spcPct val="150000"/>
                        </a:lnSpc>
                      </a:pPr>
                      <a:r>
                        <a:rPr lang="zh-CN" sz="1200" kern="0" dirty="0">
                          <a:effectLst/>
                        </a:rPr>
                        <a:t>功能描述</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rgbClr val="5880BC"/>
                    </a:solidFill>
                  </a:tcPr>
                </a:tc>
                <a:tc>
                  <a:txBody>
                    <a:bodyPr/>
                    <a:lstStyle/>
                    <a:p>
                      <a:pPr algn="ctr">
                        <a:lnSpc>
                          <a:spcPct val="150000"/>
                        </a:lnSpc>
                      </a:pPr>
                      <a:r>
                        <a:rPr lang="zh-CN" altLang="en-US" sz="1050" kern="100" dirty="0">
                          <a:effectLst/>
                          <a:latin typeface="Times New Roman" panose="02020603050405020304" pitchFamily="18" charset="0"/>
                          <a:ea typeface="宋体" panose="02010600030101010101" pitchFamily="2" charset="-122"/>
                        </a:rPr>
                        <a:t>结果</a:t>
                      </a:r>
                      <a:endParaRPr lang="zh-CN" sz="1050" kern="100" dirty="0">
                        <a:effectLst/>
                        <a:latin typeface="Times New Roman" panose="02020603050405020304" pitchFamily="18" charset="0"/>
                        <a:ea typeface="宋体" panose="02010600030101010101" pitchFamily="2" charset="-122"/>
                      </a:endParaRPr>
                    </a:p>
                  </a:txBody>
                  <a:tcPr marL="68580" marR="68580" marT="0" marB="0">
                    <a:solidFill>
                      <a:srgbClr val="5880BC"/>
                    </a:solidFill>
                  </a:tcPr>
                </a:tc>
                <a:extLst>
                  <a:ext uri="{0D108BD9-81ED-4DB2-BD59-A6C34878D82A}">
                    <a16:rowId xmlns:a16="http://schemas.microsoft.com/office/drawing/2014/main" val="1753923374"/>
                  </a:ext>
                </a:extLst>
              </a:tr>
              <a:tr h="608678">
                <a:tc>
                  <a:txBody>
                    <a:bodyPr/>
                    <a:lstStyle/>
                    <a:p>
                      <a:pPr algn="ctr">
                        <a:lnSpc>
                          <a:spcPct val="150000"/>
                        </a:lnSpc>
                      </a:pPr>
                      <a:r>
                        <a:rPr lang="zh-CN" altLang="en-US" sz="1200" kern="0" dirty="0">
                          <a:effectLst/>
                          <a:latin typeface="Times New Roman" panose="02020603050405020304" pitchFamily="18" charset="0"/>
                          <a:ea typeface="宋体" panose="02010600030101010101" pitchFamily="2" charset="-122"/>
                        </a:rPr>
                        <a:t>便签</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solidFill>
                      <a:srgbClr val="5880BC"/>
                    </a:solidFill>
                  </a:tcPr>
                </a:tc>
                <a:tc>
                  <a:txBody>
                    <a:bodyPr/>
                    <a:lstStyle/>
                    <a:p>
                      <a:pPr marL="342900" lvl="0" indent="-342900" algn="l">
                        <a:lnSpc>
                          <a:spcPct val="150000"/>
                        </a:lnSpc>
                        <a:buFont typeface="+mj-lt"/>
                        <a:buAutoNum type="arabicPeriod"/>
                      </a:pPr>
                      <a:r>
                        <a:rPr lang="zh-CN" altLang="en-US" sz="1200" kern="0" dirty="0">
                          <a:effectLst/>
                        </a:rPr>
                        <a:t>新建便签，设置便签颜色，添加录音、图片，查看修改删除便签；</a:t>
                      </a:r>
                      <a:endParaRPr lang="zh-CN" sz="1050" kern="100" dirty="0">
                        <a:effectLst/>
                      </a:endParaRPr>
                    </a:p>
                    <a:p>
                      <a:pPr marL="342900" lvl="0" indent="-342900" algn="l">
                        <a:lnSpc>
                          <a:spcPct val="150000"/>
                        </a:lnSpc>
                        <a:buFont typeface="+mj-lt"/>
                        <a:buAutoNum type="arabicPeriod"/>
                      </a:pPr>
                      <a:r>
                        <a:rPr lang="zh-CN" altLang="en-US" sz="1200" kern="0" dirty="0">
                          <a:effectLst/>
                          <a:latin typeface="等线" panose="02010600030101010101" pitchFamily="2" charset="-122"/>
                          <a:ea typeface="等线" panose="02010600030101010101" pitchFamily="2" charset="-122"/>
                          <a:cs typeface="Times New Roman" panose="02020603050405020304" pitchFamily="18" charset="0"/>
                        </a:rPr>
                        <a:t>搜索栏关键词搜索便签；</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marL="0" lvl="0" indent="0" algn="ctr">
                        <a:lnSpc>
                          <a:spcPct val="150000"/>
                        </a:lnSpc>
                        <a:buFont typeface="+mj-lt"/>
                        <a:buNone/>
                      </a:pPr>
                      <a:r>
                        <a:rPr lang="zh-CN" altLang="en-US" sz="1050" b="1" kern="100" dirty="0">
                          <a:effectLst/>
                          <a:latin typeface="微软雅黑" panose="020B0503020204020204" pitchFamily="34" charset="-122"/>
                          <a:ea typeface="微软雅黑" panose="020B0503020204020204" pitchFamily="34" charset="-122"/>
                          <a:cs typeface="Times New Roman" panose="02020603050405020304" pitchFamily="18" charset="0"/>
                        </a:rPr>
                        <a:t>通过</a:t>
                      </a:r>
                      <a:endParaRPr lang="zh-CN" sz="105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9928524"/>
                  </a:ext>
                </a:extLst>
              </a:tr>
              <a:tr h="0">
                <a:tc>
                  <a:txBody>
                    <a:bodyPr/>
                    <a:lstStyle/>
                    <a:p>
                      <a:pPr algn="ctr">
                        <a:lnSpc>
                          <a:spcPct val="150000"/>
                        </a:lnSpc>
                      </a:pPr>
                      <a:r>
                        <a:rPr lang="zh-CN" altLang="en-US" sz="1200" kern="0" dirty="0">
                          <a:effectLst/>
                          <a:latin typeface="Times New Roman" panose="02020603050405020304" pitchFamily="18" charset="0"/>
                          <a:ea typeface="宋体" panose="02010600030101010101" pitchFamily="2" charset="-122"/>
                        </a:rPr>
                        <a:t>待办</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solidFill>
                      <a:srgbClr val="5880BC"/>
                    </a:solidFill>
                  </a:tcPr>
                </a:tc>
                <a:tc>
                  <a:txBody>
                    <a:bodyPr/>
                    <a:lstStyle/>
                    <a:p>
                      <a:pPr marL="342900" lvl="0" indent="-342900" algn="l">
                        <a:lnSpc>
                          <a:spcPct val="150000"/>
                        </a:lnSpc>
                        <a:buFont typeface="+mj-lt"/>
                        <a:buAutoNum type="arabicPeriod"/>
                      </a:pPr>
                      <a:r>
                        <a:rPr lang="zh-CN" altLang="en-US" sz="1200" kern="0" dirty="0">
                          <a:effectLst/>
                        </a:rPr>
                        <a:t>新建待办，修改待办，待办完成后清除；</a:t>
                      </a:r>
                      <a:endParaRPr lang="zh-CN" sz="1050" kern="100" dirty="0">
                        <a:effectLst/>
                      </a:endParaRPr>
                    </a:p>
                  </a:txBody>
                  <a:tcPr marL="68580" marR="68580" marT="0" marB="0"/>
                </a:tc>
                <a:tc>
                  <a:txBody>
                    <a:bodyPr/>
                    <a:lstStyle/>
                    <a:p>
                      <a:pPr marL="0" marR="0" lvl="0" indent="0" algn="ctr" defTabSz="914400" rtl="0" eaLnBrk="1" fontAlgn="auto" latinLnBrk="0" hangingPunct="1">
                        <a:lnSpc>
                          <a:spcPct val="150000"/>
                        </a:lnSpc>
                        <a:spcBef>
                          <a:spcPts val="0"/>
                        </a:spcBef>
                        <a:spcAft>
                          <a:spcPts val="0"/>
                        </a:spcAft>
                        <a:buClrTx/>
                        <a:buSzTx/>
                        <a:buFont typeface="+mj-lt"/>
                        <a:buNone/>
                        <a:tabLst/>
                        <a:defRPr/>
                      </a:pPr>
                      <a:r>
                        <a:rPr lang="zh-CN" altLang="en-US" sz="105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a:t>
                      </a:r>
                      <a:endParaRPr lang="zh-CN" altLang="zh-CN" sz="105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ctr" defTabSz="914400" rtl="0" eaLnBrk="1" latinLnBrk="0" hangingPunct="1">
                        <a:lnSpc>
                          <a:spcPct val="150000"/>
                        </a:lnSpc>
                        <a:buFont typeface="+mj-lt"/>
                        <a:buNone/>
                      </a:pPr>
                      <a:endParaRPr lang="zh-CN" altLang="en-US" sz="105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30568815"/>
                  </a:ext>
                </a:extLst>
              </a:tr>
              <a:tr h="412984">
                <a:tc>
                  <a:txBody>
                    <a:bodyPr/>
                    <a:lstStyle/>
                    <a:p>
                      <a:pPr algn="ctr">
                        <a:lnSpc>
                          <a:spcPct val="150000"/>
                        </a:lnSpc>
                      </a:pPr>
                      <a:r>
                        <a:rPr lang="zh-CN" altLang="en-US" sz="1200" kern="0" dirty="0">
                          <a:effectLst/>
                          <a:latin typeface="Times New Roman" panose="02020603050405020304" pitchFamily="18" charset="0"/>
                          <a:ea typeface="宋体" panose="02010600030101010101" pitchFamily="2" charset="-122"/>
                        </a:rPr>
                        <a:t>课程表</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solidFill>
                      <a:srgbClr val="5880BC"/>
                    </a:solidFill>
                  </a:tcPr>
                </a:tc>
                <a:tc>
                  <a:txBody>
                    <a:bodyPr/>
                    <a:lstStyle/>
                    <a:p>
                      <a:pPr marL="342900" lvl="0" indent="-342900" algn="l">
                        <a:lnSpc>
                          <a:spcPct val="150000"/>
                        </a:lnSpc>
                        <a:buFont typeface="+mj-lt"/>
                        <a:buAutoNum type="arabicPeriod"/>
                      </a:pPr>
                      <a:r>
                        <a:rPr lang="zh-CN" altLang="en-US" sz="1200" kern="0" dirty="0">
                          <a:effectLst/>
                        </a:rPr>
                        <a:t>新建课程，修改课程，删除课程；</a:t>
                      </a:r>
                    </a:p>
                  </a:txBody>
                  <a:tcPr marL="68580" marR="68580" marT="0" marB="0"/>
                </a:tc>
                <a:tc>
                  <a:txBody>
                    <a:bodyPr/>
                    <a:lstStyle/>
                    <a:p>
                      <a:pPr marL="0" lvl="0" indent="0" algn="ctr" defTabSz="914400" rtl="0" eaLnBrk="1" latinLnBrk="0" hangingPunct="1">
                        <a:lnSpc>
                          <a:spcPct val="150000"/>
                        </a:lnSpc>
                        <a:buFont typeface="+mj-lt"/>
                        <a:buNone/>
                      </a:pPr>
                      <a:r>
                        <a:rPr lang="zh-CN" altLang="en-US" sz="105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通过</a:t>
                      </a:r>
                    </a:p>
                  </a:txBody>
                  <a:tcPr marL="68580" marR="68580" marT="0" marB="0" anchor="ctr"/>
                </a:tc>
                <a:extLst>
                  <a:ext uri="{0D108BD9-81ED-4DB2-BD59-A6C34878D82A}">
                    <a16:rowId xmlns:a16="http://schemas.microsoft.com/office/drawing/2014/main" val="1981277323"/>
                  </a:ext>
                </a:extLst>
              </a:tr>
            </a:tbl>
          </a:graphicData>
        </a:graphic>
      </p:graphicFrame>
      <p:sp>
        <p:nvSpPr>
          <p:cNvPr id="9" name="文本框 8">
            <a:extLst>
              <a:ext uri="{FF2B5EF4-FFF2-40B4-BE49-F238E27FC236}">
                <a16:creationId xmlns:a16="http://schemas.microsoft.com/office/drawing/2014/main" id="{BABEF9A7-8EE7-B5E6-D087-6F646416166F}"/>
              </a:ext>
            </a:extLst>
          </p:cNvPr>
          <p:cNvSpPr txBox="1"/>
          <p:nvPr/>
        </p:nvSpPr>
        <p:spPr>
          <a:xfrm>
            <a:off x="592642" y="1203960"/>
            <a:ext cx="1082348" cy="307777"/>
          </a:xfrm>
          <a:prstGeom prst="rect">
            <a:avLst/>
          </a:prstGeom>
          <a:noFill/>
        </p:spPr>
        <p:txBody>
          <a:bodyPr wrap="none" rtlCol="0">
            <a:spAutoFit/>
          </a:bodyPr>
          <a:lstStyle/>
          <a:p>
            <a:r>
              <a:rPr lang="zh-CN" altLang="en-US" dirty="0"/>
              <a:t>功能点测试</a:t>
            </a: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770215" y="242433"/>
            <a:ext cx="3603567" cy="369332"/>
            <a:chOff x="3456709" y="686363"/>
            <a:chExt cx="4804756" cy="492442"/>
          </a:xfrm>
        </p:grpSpPr>
        <p:sp>
          <p:nvSpPr>
            <p:cNvPr id="53" name="文本框 2"/>
            <p:cNvSpPr txBox="1"/>
            <p:nvPr/>
          </p:nvSpPr>
          <p:spPr>
            <a:xfrm>
              <a:off x="4785977" y="686363"/>
              <a:ext cx="2125491"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用户体验</a:t>
              </a:r>
            </a:p>
          </p:txBody>
        </p:sp>
        <p:cxnSp>
          <p:nvCxnSpPr>
            <p:cNvPr id="51" name="直接连接符 50"/>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graphicFrame>
        <p:nvGraphicFramePr>
          <p:cNvPr id="5" name="表格 4">
            <a:extLst>
              <a:ext uri="{FF2B5EF4-FFF2-40B4-BE49-F238E27FC236}">
                <a16:creationId xmlns:a16="http://schemas.microsoft.com/office/drawing/2014/main" id="{EA5864C8-3FA5-7DD4-9F3D-BAD7245F0DD1}"/>
              </a:ext>
            </a:extLst>
          </p:cNvPr>
          <p:cNvGraphicFramePr>
            <a:graphicFrameLocks noGrp="1"/>
          </p:cNvGraphicFramePr>
          <p:nvPr>
            <p:extLst>
              <p:ext uri="{D42A27DB-BD31-4B8C-83A1-F6EECF244321}">
                <p14:modId xmlns:p14="http://schemas.microsoft.com/office/powerpoint/2010/main" val="549269492"/>
              </p:ext>
            </p:extLst>
          </p:nvPr>
        </p:nvGraphicFramePr>
        <p:xfrm>
          <a:off x="233916" y="687572"/>
          <a:ext cx="8658446" cy="4457069"/>
        </p:xfrm>
        <a:graphic>
          <a:graphicData uri="http://schemas.openxmlformats.org/drawingml/2006/table">
            <a:tbl>
              <a:tblPr firstRow="1" firstCol="1" bandRow="1">
                <a:tableStyleId>{5C22544A-7EE6-4342-B048-85BDC9FD1C3A}</a:tableStyleId>
              </a:tblPr>
              <a:tblGrid>
                <a:gridCol w="1457814">
                  <a:extLst>
                    <a:ext uri="{9D8B030D-6E8A-4147-A177-3AD203B41FA5}">
                      <a16:colId xmlns:a16="http://schemas.microsoft.com/office/drawing/2014/main" val="1865881915"/>
                    </a:ext>
                  </a:extLst>
                </a:gridCol>
                <a:gridCol w="2828583">
                  <a:extLst>
                    <a:ext uri="{9D8B030D-6E8A-4147-A177-3AD203B41FA5}">
                      <a16:colId xmlns:a16="http://schemas.microsoft.com/office/drawing/2014/main" val="1525390286"/>
                    </a:ext>
                  </a:extLst>
                </a:gridCol>
                <a:gridCol w="2112071">
                  <a:extLst>
                    <a:ext uri="{9D8B030D-6E8A-4147-A177-3AD203B41FA5}">
                      <a16:colId xmlns:a16="http://schemas.microsoft.com/office/drawing/2014/main" val="2701283551"/>
                    </a:ext>
                  </a:extLst>
                </a:gridCol>
                <a:gridCol w="2259978">
                  <a:extLst>
                    <a:ext uri="{9D8B030D-6E8A-4147-A177-3AD203B41FA5}">
                      <a16:colId xmlns:a16="http://schemas.microsoft.com/office/drawing/2014/main" val="2273944269"/>
                    </a:ext>
                  </a:extLst>
                </a:gridCol>
              </a:tblGrid>
              <a:tr h="370651">
                <a:tc>
                  <a:txBody>
                    <a:bodyPr/>
                    <a:lstStyle/>
                    <a:p>
                      <a:pPr algn="l"/>
                      <a:r>
                        <a:rPr lang="zh-CN" sz="1000" kern="100" dirty="0">
                          <a:effectLst/>
                        </a:rPr>
                        <a:t>序号</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altLang="en-US" sz="1000" kern="100" dirty="0">
                          <a:effectLst/>
                        </a:rPr>
                        <a:t>应用评价</a:t>
                      </a:r>
                      <a:endParaRPr lang="zh-CN" sz="1000" kern="100" dirty="0">
                        <a:effectLst/>
                      </a:endParaRPr>
                    </a:p>
                  </a:txBody>
                  <a:tcPr marL="23066" marR="23066" marT="0" marB="0"/>
                </a:tc>
                <a:tc>
                  <a:txBody>
                    <a:bodyPr/>
                    <a:lstStyle/>
                    <a:p>
                      <a:pPr algn="just"/>
                      <a:r>
                        <a:rPr lang="zh-CN" sz="1000" kern="100" dirty="0">
                          <a:effectLst/>
                        </a:rPr>
                        <a:t>改进意见</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开发者分析</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3519722968"/>
                  </a:ext>
                </a:extLst>
              </a:tr>
              <a:tr h="456857">
                <a:tc>
                  <a:txBody>
                    <a:bodyPr/>
                    <a:lstStyle/>
                    <a:p>
                      <a:pPr algn="just"/>
                      <a:r>
                        <a:rPr lang="zh-CN" sz="1000" kern="100" dirty="0">
                          <a:effectLst/>
                        </a:rPr>
                        <a:t>角色</a:t>
                      </a:r>
                      <a:r>
                        <a:rPr lang="en-US" sz="1000" kern="100" dirty="0">
                          <a:effectLst/>
                        </a:rPr>
                        <a:t>1</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整理来说，十分简洁，小狗元素又十分俏皮，是款高效办公软件。但是日程表的排版有点过于简单，左上角的“日程管理”容易看不见</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建议更改一下日程表的界面</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课程表左上角的字无伤大雅，觉得没有修改的必要</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218516902"/>
                  </a:ext>
                </a:extLst>
              </a:tr>
              <a:tr h="456857">
                <a:tc>
                  <a:txBody>
                    <a:bodyPr/>
                    <a:lstStyle/>
                    <a:p>
                      <a:pPr algn="just"/>
                      <a:r>
                        <a:rPr lang="zh-CN" sz="1000" kern="100" dirty="0">
                          <a:effectLst/>
                        </a:rPr>
                        <a:t>角色</a:t>
                      </a:r>
                      <a:r>
                        <a:rPr lang="en-US" sz="1000" kern="100" dirty="0">
                          <a:effectLst/>
                        </a:rPr>
                        <a:t>2</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界面简洁排版清晰视觉效果好，软件运行流畅窗口切换无卡顿</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建议解决首页背景随着软件键盘弹出背景压缩问题和增加课程添加弹窗中取消操作按钮</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后期会进行讨论修改背景压缩问题；取消操作按钮的话点击手机返回键就行，不用新增按钮</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991551245"/>
                  </a:ext>
                </a:extLst>
              </a:tr>
              <a:tr h="363435">
                <a:tc>
                  <a:txBody>
                    <a:bodyPr/>
                    <a:lstStyle/>
                    <a:p>
                      <a:pPr algn="just"/>
                      <a:r>
                        <a:rPr lang="zh-CN" sz="1000" kern="100" dirty="0">
                          <a:effectLst/>
                        </a:rPr>
                        <a:t>角色</a:t>
                      </a:r>
                      <a:r>
                        <a:rPr lang="en-US" sz="1000" kern="100" dirty="0">
                          <a:effectLst/>
                        </a:rPr>
                        <a:t>3</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操作流畅，不卡顿，交互功能好，画面简洁，可爱，用着心情愉悦。</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建议在任务后面加上之前设置的时间；代办页面增加可编辑删除功能</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已增加代办点击完成就自动删除</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1097904314"/>
                  </a:ext>
                </a:extLst>
              </a:tr>
              <a:tr h="461383">
                <a:tc>
                  <a:txBody>
                    <a:bodyPr/>
                    <a:lstStyle/>
                    <a:p>
                      <a:pPr algn="just"/>
                      <a:r>
                        <a:rPr lang="zh-CN" sz="1000" kern="100" dirty="0">
                          <a:effectLst/>
                        </a:rPr>
                        <a:t>角色</a:t>
                      </a:r>
                      <a:r>
                        <a:rPr lang="en-US" sz="1000" kern="100" dirty="0">
                          <a:effectLst/>
                        </a:rPr>
                        <a:t>4</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图案好看。</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那个任务那边太顶了，可以添加标题。课程表左上方那个白色的字建议删除或者换个颜色</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后期再进行页面美化的时候再改善</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4063395041"/>
                  </a:ext>
                </a:extLst>
              </a:tr>
              <a:tr h="609143">
                <a:tc>
                  <a:txBody>
                    <a:bodyPr/>
                    <a:lstStyle/>
                    <a:p>
                      <a:pPr algn="just"/>
                      <a:r>
                        <a:rPr lang="zh-CN" sz="1000" kern="100" dirty="0">
                          <a:effectLst/>
                        </a:rPr>
                        <a:t>角色</a:t>
                      </a:r>
                      <a:r>
                        <a:rPr lang="en-US" sz="1000" kern="100" dirty="0">
                          <a:effectLst/>
                        </a:rPr>
                        <a:t>5</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课表界面做的不错</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备忘录不能添加图片；代办这里有一个大标题和一个小标题，设置了都要填写，建议小标题可以不填写；不能删掉多余的代办</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备忘录增加图片失败，有没有给权限，没给权限的话要给权限；或者可能是手机版本的问题，这个不清楚怎么解决</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309947321"/>
                  </a:ext>
                </a:extLst>
              </a:tr>
              <a:tr h="334332">
                <a:tc>
                  <a:txBody>
                    <a:bodyPr/>
                    <a:lstStyle/>
                    <a:p>
                      <a:pPr algn="just"/>
                      <a:r>
                        <a:rPr lang="zh-CN" sz="1000" kern="100" dirty="0">
                          <a:effectLst/>
                        </a:rPr>
                        <a:t>角色</a:t>
                      </a:r>
                      <a:r>
                        <a:rPr lang="en-US" sz="1000" kern="100" dirty="0">
                          <a:effectLst/>
                        </a:rPr>
                        <a:t>6</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页面不错好看</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新建代办完成后还要自己点击跳回，建议改善一下</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已增加自动跳回</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722533205"/>
                  </a:ext>
                </a:extLst>
              </a:tr>
              <a:tr h="338013">
                <a:tc>
                  <a:txBody>
                    <a:bodyPr/>
                    <a:lstStyle/>
                    <a:p>
                      <a:pPr algn="just"/>
                      <a:r>
                        <a:rPr lang="zh-CN" sz="1000" kern="100" dirty="0">
                          <a:effectLst/>
                        </a:rPr>
                        <a:t>角色</a:t>
                      </a:r>
                      <a:r>
                        <a:rPr lang="en-US" sz="1000" kern="100" dirty="0">
                          <a:effectLst/>
                        </a:rPr>
                        <a:t>7</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界面简洁，有设计感，使用方便，功能清晰</a:t>
                      </a:r>
                      <a:r>
                        <a:rPr lang="zh-CN" sz="400" kern="100" dirty="0">
                          <a:effectLst/>
                        </a:rPr>
                        <a:t>。</a:t>
                      </a:r>
                      <a:endParaRPr lang="zh-CN" sz="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功能有点少</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后期继续开发的话会增添多点功能，比如备忘录设置私密，每日打卡功能</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1212020987"/>
                  </a:ext>
                </a:extLst>
              </a:tr>
              <a:tr h="334332">
                <a:tc>
                  <a:txBody>
                    <a:bodyPr/>
                    <a:lstStyle/>
                    <a:p>
                      <a:pPr algn="just"/>
                      <a:r>
                        <a:rPr lang="zh-CN" sz="1000" kern="100" dirty="0">
                          <a:effectLst/>
                        </a:rPr>
                        <a:t>角色</a:t>
                      </a:r>
                      <a:r>
                        <a:rPr lang="en-US" sz="1000" kern="100" dirty="0">
                          <a:effectLst/>
                        </a:rPr>
                        <a:t>8</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en-US" sz="400" kern="100" dirty="0">
                          <a:effectLst/>
                        </a:rPr>
                        <a:t> </a:t>
                      </a:r>
                      <a:r>
                        <a:rPr lang="zh-CN" altLang="en-US" sz="1000" kern="100" dirty="0">
                          <a:effectLst/>
                        </a:rPr>
                        <a:t>界面简单好看，功能基本满足需求</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新建的代办从页面看不能显示时间，只能点进去才看得到；</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后期完善的时候将会完善这一点，从数据库中返回时间并将代办进行排序</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3652697506"/>
                  </a:ext>
                </a:extLst>
              </a:tr>
              <a:tr h="334332">
                <a:tc>
                  <a:txBody>
                    <a:bodyPr/>
                    <a:lstStyle/>
                    <a:p>
                      <a:pPr algn="just"/>
                      <a:r>
                        <a:rPr lang="zh-CN" sz="1000" kern="100" dirty="0">
                          <a:effectLst/>
                        </a:rPr>
                        <a:t>角色</a:t>
                      </a:r>
                      <a:r>
                        <a:rPr lang="en-US" sz="1000" kern="100" dirty="0">
                          <a:effectLst/>
                        </a:rPr>
                        <a:t>9</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简洁明了很方便</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课程表新建没有显示课室，查看的时候却有，建议改善一下</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已改善，设计的时候漏了一个</a:t>
                      </a:r>
                      <a:r>
                        <a:rPr lang="en-US" sz="1000" kern="100" dirty="0">
                          <a:effectLst/>
                        </a:rPr>
                        <a:t>Edittext</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4077468155"/>
                  </a:ext>
                </a:extLst>
              </a:tr>
              <a:tr h="396591">
                <a:tc>
                  <a:txBody>
                    <a:bodyPr/>
                    <a:lstStyle/>
                    <a:p>
                      <a:pPr algn="just"/>
                      <a:r>
                        <a:rPr lang="zh-CN" sz="1000" kern="100" dirty="0">
                          <a:effectLst/>
                        </a:rPr>
                        <a:t>角色</a:t>
                      </a:r>
                      <a:r>
                        <a:rPr lang="en-US" sz="1000" kern="100" dirty="0">
                          <a:effectLst/>
                        </a:rPr>
                        <a:t>10</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界面设计灵动有趣，实现了多种功能，集合了基本所有记事的需求</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手机状态栏颜色可以页面同色，黑色有点突兀</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tc>
                  <a:txBody>
                    <a:bodyPr/>
                    <a:lstStyle/>
                    <a:p>
                      <a:pPr algn="just"/>
                      <a:r>
                        <a:rPr lang="zh-CN" sz="1000" kern="100" dirty="0">
                          <a:effectLst/>
                        </a:rPr>
                        <a:t>已修改成灰色</a:t>
                      </a:r>
                      <a:endParaRPr lang="zh-CN" sz="10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23066" marR="23066" marT="0" marB="0"/>
                </a:tc>
                <a:extLst>
                  <a:ext uri="{0D108BD9-81ED-4DB2-BD59-A6C34878D82A}">
                    <a16:rowId xmlns:a16="http://schemas.microsoft.com/office/drawing/2014/main" val="199984193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696223" y="-1763272"/>
            <a:ext cx="5751554" cy="8623274"/>
          </a:xfrm>
          <a:prstGeom prst="rect">
            <a:avLst/>
          </a:prstGeom>
        </p:spPr>
      </p:pic>
      <p:sp>
        <p:nvSpPr>
          <p:cNvPr id="24" name="Freeform 73"/>
          <p:cNvSpPr/>
          <p:nvPr/>
        </p:nvSpPr>
        <p:spPr bwMode="auto">
          <a:xfrm rot="5400000">
            <a:off x="1297345" y="1083623"/>
            <a:ext cx="2943462" cy="2945399"/>
          </a:xfrm>
          <a:prstGeom prst="ellipse">
            <a:avLst/>
          </a:prstGeom>
          <a:solidFill>
            <a:srgbClr val="2AB7C2"/>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11" name="组合 10"/>
          <p:cNvGrpSpPr/>
          <p:nvPr/>
        </p:nvGrpSpPr>
        <p:grpSpPr>
          <a:xfrm rot="5400000">
            <a:off x="742298" y="1034705"/>
            <a:ext cx="3041233" cy="3043234"/>
            <a:chOff x="1967541" y="1578033"/>
            <a:chExt cx="3217334" cy="3219451"/>
          </a:xfrm>
        </p:grpSpPr>
        <p:sp>
          <p:nvSpPr>
            <p:cNvPr id="19" name="Freeform 73"/>
            <p:cNvSpPr/>
            <p:nvPr/>
          </p:nvSpPr>
          <p:spPr bwMode="auto">
            <a:xfrm>
              <a:off x="1967541" y="1578033"/>
              <a:ext cx="3217334" cy="3219451"/>
            </a:xfrm>
            <a:prstGeom prst="ellipse">
              <a:avLst/>
            </a:prstGeom>
            <a:solidFill>
              <a:srgbClr val="6F93C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dirty="0">
                <a:solidFill>
                  <a:sysClr val="windowText" lastClr="000000"/>
                </a:solidFill>
              </a:endParaRPr>
            </a:p>
          </p:txBody>
        </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latin typeface="微软雅黑" panose="020B0503020204020204" pitchFamily="34" charset="-122"/>
                    <a:ea typeface="微软雅黑" panose="020B0503020204020204" pitchFamily="34" charset="-122"/>
                  </a:rPr>
                  <a:t>Contents</a:t>
                </a:r>
              </a:p>
            </p:txBody>
          </p:sp>
          <p:sp>
            <p:nvSpPr>
              <p:cNvPr id="16" name="Rectangle 9"/>
              <p:cNvSpPr/>
              <p:nvPr/>
            </p:nvSpPr>
            <p:spPr>
              <a:xfrm rot="16200000">
                <a:off x="3720862" y="803083"/>
                <a:ext cx="1773364" cy="692497"/>
              </a:xfrm>
              <a:prstGeom prst="rect">
                <a:avLst/>
              </a:prstGeom>
            </p:spPr>
            <p:txBody>
              <a:bodyPr wrap="square">
                <a:normAutofit fontScale="92500"/>
              </a:bodyPr>
              <a:lstStyle/>
              <a:p>
                <a:pPr algn="ctr" defTabSz="913765"/>
                <a:r>
                  <a:rPr lang="en-US" altLang="zh-CN" sz="4000" b="1" kern="0" dirty="0">
                    <a:solidFill>
                      <a:schemeClr val="bg1"/>
                    </a:solidFill>
                    <a:latin typeface="微软雅黑" panose="020B0503020204020204" pitchFamily="34" charset="-122"/>
                    <a:ea typeface="微软雅黑" panose="020B0503020204020204" pitchFamily="34" charset="-122"/>
                  </a:rPr>
                  <a:t>PART 04</a:t>
                </a:r>
                <a:endParaRPr lang="zh-CN" altLang="en-US" sz="4000" b="1" kern="0" dirty="0">
                  <a:solidFill>
                    <a:schemeClr val="bg1"/>
                  </a:solidFill>
                  <a:latin typeface="微软雅黑" panose="020B0503020204020204" pitchFamily="34" charset="-122"/>
                  <a:ea typeface="微软雅黑" panose="020B0503020204020204" pitchFamily="34" charset="-122"/>
                </a:endParaRPr>
              </a:p>
            </p:txBody>
          </p:sp>
        </p:grpSp>
      </p:grpSp>
      <p:sp>
        <p:nvSpPr>
          <p:cNvPr id="20" name="矩形 19"/>
          <p:cNvSpPr/>
          <p:nvPr/>
        </p:nvSpPr>
        <p:spPr>
          <a:xfrm>
            <a:off x="4670265" y="1837025"/>
            <a:ext cx="3977549" cy="639470"/>
          </a:xfrm>
          <a:prstGeom prst="rect">
            <a:avLst/>
          </a:prstGeom>
        </p:spPr>
        <p:txBody>
          <a:bodyPr wrap="square" lIns="68580" tIns="34290" rIns="68580" bIns="34290">
            <a:spAutoFit/>
          </a:bodyPr>
          <a:lstStyle/>
          <a:p>
            <a:pPr algn="ctr">
              <a:lnSpc>
                <a:spcPct val="150000"/>
              </a:lnSpc>
              <a:defRPr/>
            </a:pPr>
            <a:r>
              <a:rPr lang="zh-CN" altLang="en-US" sz="2800" b="1" spc="225" dirty="0">
                <a:solidFill>
                  <a:srgbClr val="333333"/>
                </a:solidFill>
                <a:latin typeface="微软雅黑" panose="020B0503020204020204" pitchFamily="34" charset="-122"/>
                <a:ea typeface="微软雅黑" panose="020B0503020204020204" pitchFamily="34" charset="-122"/>
                <a:cs typeface="+mn-ea"/>
                <a:sym typeface="+mn-lt"/>
              </a:rPr>
              <a:t>期望与未来发展计划</a:t>
            </a: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2763830" y="418578"/>
            <a:ext cx="3603567" cy="369332"/>
            <a:chOff x="3456709" y="686363"/>
            <a:chExt cx="4804756" cy="492442"/>
          </a:xfrm>
        </p:grpSpPr>
        <p:sp>
          <p:nvSpPr>
            <p:cNvPr id="42" name="文本框 2"/>
            <p:cNvSpPr txBox="1"/>
            <p:nvPr/>
          </p:nvSpPr>
          <p:spPr>
            <a:xfrm>
              <a:off x="4785977" y="686363"/>
              <a:ext cx="2125491" cy="492442"/>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未来发展工作</a:t>
              </a:r>
            </a:p>
          </p:txBody>
        </p:sp>
        <p:cxnSp>
          <p:nvCxnSpPr>
            <p:cNvPr id="40" name="直接连接符 39"/>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grpSp>
        <p:nvGrpSpPr>
          <p:cNvPr id="44" name="Group 38"/>
          <p:cNvGrpSpPr/>
          <p:nvPr/>
        </p:nvGrpSpPr>
        <p:grpSpPr>
          <a:xfrm>
            <a:off x="1263906" y="1472322"/>
            <a:ext cx="1986727" cy="816619"/>
            <a:chOff x="546794" y="2203257"/>
            <a:chExt cx="2453658" cy="900696"/>
          </a:xfrm>
        </p:grpSpPr>
        <p:sp>
          <p:nvSpPr>
            <p:cNvPr id="45" name="Rectangle 41"/>
            <p:cNvSpPr/>
            <p:nvPr/>
          </p:nvSpPr>
          <p:spPr>
            <a:xfrm>
              <a:off x="546794" y="2642288"/>
              <a:ext cx="2453658" cy="461665"/>
            </a:xfrm>
            <a:prstGeom prst="rect">
              <a:avLst/>
            </a:prstGeom>
          </p:spPr>
          <p:txBody>
            <a:bodyPr wrap="square" lIns="0" tIns="0" rIns="0" bIns="0" anchor="ctr" anchorCtr="0">
              <a:normAutofit/>
            </a:bodyPr>
            <a:lstStyle/>
            <a:p>
              <a:pPr algn="r">
                <a:lnSpc>
                  <a:spcPct val="120000"/>
                </a:lnSpc>
              </a:pPr>
              <a:r>
                <a:rPr lang="zh-CN" altLang="en-US" sz="1100" dirty="0">
                  <a:cs typeface="+mn-ea"/>
                  <a:sym typeface="+mn-lt"/>
                </a:rPr>
                <a:t>用户可以根据自身的需求选择将部分便签内容设置为私密</a:t>
              </a:r>
              <a:endParaRPr lang="zh-CN" altLang="en-US" sz="1100" dirty="0">
                <a:latin typeface="+mn-lt"/>
                <a:ea typeface="+mn-ea"/>
                <a:cs typeface="+mn-ea"/>
                <a:sym typeface="+mn-lt"/>
              </a:endParaRPr>
            </a:p>
          </p:txBody>
        </p:sp>
        <p:sp>
          <p:nvSpPr>
            <p:cNvPr id="46" name="TextBox 42"/>
            <p:cNvSpPr txBox="1"/>
            <p:nvPr/>
          </p:nvSpPr>
          <p:spPr>
            <a:xfrm>
              <a:off x="546794" y="2203257"/>
              <a:ext cx="2453658" cy="392865"/>
            </a:xfrm>
            <a:prstGeom prst="rect">
              <a:avLst/>
            </a:prstGeom>
            <a:noFill/>
          </p:spPr>
          <p:txBody>
            <a:bodyPr wrap="none" lIns="0" tIns="0" rIns="0" bIns="0" anchor="ctr" anchorCtr="0">
              <a:normAutofit/>
            </a:bodyPr>
            <a:lstStyle/>
            <a:p>
              <a:pPr algn="r"/>
              <a:r>
                <a:rPr lang="zh-CN" altLang="en-US" sz="1600" b="1" dirty="0">
                  <a:solidFill>
                    <a:srgbClr val="2AB7C2"/>
                  </a:solidFill>
                  <a:cs typeface="+mn-ea"/>
                  <a:sym typeface="+mn-lt"/>
                </a:rPr>
                <a:t>隐私</a:t>
              </a:r>
              <a:r>
                <a:rPr lang="zh-CN" altLang="en-US" sz="1600" b="1" dirty="0">
                  <a:solidFill>
                    <a:srgbClr val="2AB7C2"/>
                  </a:solidFill>
                  <a:latin typeface="+mn-lt"/>
                  <a:ea typeface="+mn-ea"/>
                  <a:cs typeface="+mn-ea"/>
                  <a:sym typeface="+mn-lt"/>
                </a:rPr>
                <a:t>功能</a:t>
              </a:r>
            </a:p>
          </p:txBody>
        </p:sp>
      </p:grpSp>
      <p:grpSp>
        <p:nvGrpSpPr>
          <p:cNvPr id="47" name="Group 43"/>
          <p:cNvGrpSpPr/>
          <p:nvPr/>
        </p:nvGrpSpPr>
        <p:grpSpPr>
          <a:xfrm>
            <a:off x="611560" y="3480403"/>
            <a:ext cx="1769871" cy="1234273"/>
            <a:chOff x="2220389" y="3456601"/>
            <a:chExt cx="2454965" cy="900696"/>
          </a:xfrm>
        </p:grpSpPr>
        <p:sp>
          <p:nvSpPr>
            <p:cNvPr id="48" name="Rectangle 44"/>
            <p:cNvSpPr/>
            <p:nvPr/>
          </p:nvSpPr>
          <p:spPr>
            <a:xfrm>
              <a:off x="2221696" y="3617148"/>
              <a:ext cx="2453658" cy="740149"/>
            </a:xfrm>
            <a:prstGeom prst="rect">
              <a:avLst/>
            </a:prstGeom>
          </p:spPr>
          <p:txBody>
            <a:bodyPr wrap="square" lIns="0" tIns="0" rIns="0" bIns="0" anchor="ctr" anchorCtr="0">
              <a:normAutofit/>
            </a:bodyPr>
            <a:lstStyle/>
            <a:p>
              <a:pPr algn="r">
                <a:lnSpc>
                  <a:spcPct val="120000"/>
                </a:lnSpc>
              </a:pPr>
              <a:r>
                <a:rPr lang="zh-CN" altLang="en-US" sz="1100" dirty="0">
                  <a:cs typeface="+mn-ea"/>
                  <a:sym typeface="+mn-lt"/>
                </a:rPr>
                <a:t>在现有的</a:t>
              </a:r>
              <a:r>
                <a:rPr lang="zh-CN" altLang="en-US" sz="1100" dirty="0">
                  <a:latin typeface="+mn-lt"/>
                  <a:ea typeface="+mn-ea"/>
                  <a:cs typeface="+mn-ea"/>
                  <a:sym typeface="+mn-lt"/>
                </a:rPr>
                <a:t>功能基础下增加打卡功能，并且能够做出月统计，年统计等</a:t>
              </a:r>
            </a:p>
          </p:txBody>
        </p:sp>
        <p:sp>
          <p:nvSpPr>
            <p:cNvPr id="49" name="TextBox 45"/>
            <p:cNvSpPr txBox="1"/>
            <p:nvPr/>
          </p:nvSpPr>
          <p:spPr>
            <a:xfrm>
              <a:off x="2220389" y="3456601"/>
              <a:ext cx="2454963" cy="392865"/>
            </a:xfrm>
            <a:prstGeom prst="rect">
              <a:avLst/>
            </a:prstGeom>
            <a:noFill/>
          </p:spPr>
          <p:txBody>
            <a:bodyPr wrap="none" lIns="0" tIns="0" rIns="0" bIns="0" anchor="ctr" anchorCtr="0">
              <a:normAutofit/>
            </a:bodyPr>
            <a:lstStyle/>
            <a:p>
              <a:pPr algn="r"/>
              <a:r>
                <a:rPr lang="zh-CN" altLang="en-US" sz="1600" b="1" dirty="0">
                  <a:solidFill>
                    <a:srgbClr val="6F93C6"/>
                  </a:solidFill>
                  <a:cs typeface="+mn-ea"/>
                  <a:sym typeface="+mn-lt"/>
                </a:rPr>
                <a:t>每日打卡</a:t>
              </a:r>
              <a:endParaRPr lang="zh-CN" altLang="en-US" sz="1600" b="1" dirty="0">
                <a:solidFill>
                  <a:srgbClr val="6F93C6"/>
                </a:solidFill>
                <a:latin typeface="+mn-lt"/>
                <a:ea typeface="+mn-ea"/>
                <a:cs typeface="+mn-ea"/>
                <a:sym typeface="+mn-lt"/>
              </a:endParaRPr>
            </a:p>
          </p:txBody>
        </p:sp>
      </p:grpSp>
      <p:grpSp>
        <p:nvGrpSpPr>
          <p:cNvPr id="50" name="Group 46"/>
          <p:cNvGrpSpPr/>
          <p:nvPr/>
        </p:nvGrpSpPr>
        <p:grpSpPr>
          <a:xfrm>
            <a:off x="6798822" y="1505704"/>
            <a:ext cx="2162543" cy="1009162"/>
            <a:chOff x="7569550" y="3565099"/>
            <a:chExt cx="2666910" cy="740135"/>
          </a:xfrm>
        </p:grpSpPr>
        <p:sp>
          <p:nvSpPr>
            <p:cNvPr id="51" name="Rectangle 47"/>
            <p:cNvSpPr/>
            <p:nvPr/>
          </p:nvSpPr>
          <p:spPr>
            <a:xfrm>
              <a:off x="7569550" y="3843569"/>
              <a:ext cx="2666910" cy="461665"/>
            </a:xfrm>
            <a:prstGeom prst="rect">
              <a:avLst/>
            </a:prstGeom>
          </p:spPr>
          <p:txBody>
            <a:bodyPr wrap="square" lIns="0" tIns="0" rIns="0" bIns="0" anchor="ctr" anchorCtr="0">
              <a:normAutofit/>
            </a:bodyPr>
            <a:lstStyle/>
            <a:p>
              <a:pPr>
                <a:lnSpc>
                  <a:spcPct val="120000"/>
                </a:lnSpc>
              </a:pPr>
              <a:r>
                <a:rPr lang="zh-CN" altLang="en-US" sz="1100" dirty="0">
                  <a:cs typeface="+mn-ea"/>
                  <a:sym typeface="+mn-lt"/>
                </a:rPr>
                <a:t>目前的页面较为简单，可以再适当增加一些动效，使界面更加的丰富</a:t>
              </a:r>
              <a:endParaRPr lang="zh-CN" altLang="en-US" sz="1100" dirty="0">
                <a:latin typeface="+mn-lt"/>
                <a:ea typeface="+mn-ea"/>
                <a:cs typeface="+mn-ea"/>
                <a:sym typeface="+mn-lt"/>
              </a:endParaRPr>
            </a:p>
          </p:txBody>
        </p:sp>
        <p:sp>
          <p:nvSpPr>
            <p:cNvPr id="52" name="TextBox 48"/>
            <p:cNvSpPr txBox="1"/>
            <p:nvPr/>
          </p:nvSpPr>
          <p:spPr>
            <a:xfrm>
              <a:off x="7569550" y="3565099"/>
              <a:ext cx="2666910" cy="307586"/>
            </a:xfrm>
            <a:prstGeom prst="rect">
              <a:avLst/>
            </a:prstGeom>
            <a:noFill/>
          </p:spPr>
          <p:txBody>
            <a:bodyPr wrap="none" lIns="0" tIns="0" rIns="0" bIns="0" anchor="ctr" anchorCtr="0">
              <a:normAutofit/>
            </a:bodyPr>
            <a:lstStyle/>
            <a:p>
              <a:r>
                <a:rPr lang="zh-CN" altLang="en-US" sz="1600" b="1" dirty="0">
                  <a:solidFill>
                    <a:srgbClr val="2AB7C2"/>
                  </a:solidFill>
                  <a:cs typeface="+mn-ea"/>
                  <a:sym typeface="+mn-lt"/>
                </a:rPr>
                <a:t>增加动效</a:t>
              </a:r>
              <a:endParaRPr lang="zh-CN" altLang="en-US" sz="1600" b="1" dirty="0">
                <a:solidFill>
                  <a:srgbClr val="2AB7C2"/>
                </a:solidFill>
                <a:latin typeface="+mn-lt"/>
                <a:ea typeface="+mn-ea"/>
                <a:cs typeface="+mn-ea"/>
                <a:sym typeface="+mn-lt"/>
              </a:endParaRPr>
            </a:p>
          </p:txBody>
        </p:sp>
      </p:grpSp>
      <p:grpSp>
        <p:nvGrpSpPr>
          <p:cNvPr id="53" name="Group 49"/>
          <p:cNvGrpSpPr/>
          <p:nvPr/>
        </p:nvGrpSpPr>
        <p:grpSpPr>
          <a:xfrm>
            <a:off x="5754456" y="3472604"/>
            <a:ext cx="2234140" cy="1242073"/>
            <a:chOff x="7569549" y="3565098"/>
            <a:chExt cx="2666911" cy="784936"/>
          </a:xfrm>
        </p:grpSpPr>
        <p:sp>
          <p:nvSpPr>
            <p:cNvPr id="54" name="Rectangle 50"/>
            <p:cNvSpPr/>
            <p:nvPr/>
          </p:nvSpPr>
          <p:spPr>
            <a:xfrm>
              <a:off x="7569549" y="3803662"/>
              <a:ext cx="2666910" cy="546372"/>
            </a:xfrm>
            <a:prstGeom prst="rect">
              <a:avLst/>
            </a:prstGeom>
          </p:spPr>
          <p:txBody>
            <a:bodyPr wrap="square" lIns="0" tIns="0" rIns="0" bIns="0" anchor="ctr" anchorCtr="0">
              <a:normAutofit/>
            </a:bodyPr>
            <a:lstStyle/>
            <a:p>
              <a:pPr>
                <a:lnSpc>
                  <a:spcPct val="120000"/>
                </a:lnSpc>
              </a:pPr>
              <a:r>
                <a:rPr lang="zh-CN" altLang="en-US" sz="1100" dirty="0">
                  <a:latin typeface="+mn-lt"/>
                  <a:ea typeface="+mn-ea"/>
                  <a:cs typeface="+mn-ea"/>
                  <a:sym typeface="+mn-lt"/>
                </a:rPr>
                <a:t>目前的页面还存在点击键盘，出现背景图片压缩的问题，需要改善</a:t>
              </a:r>
            </a:p>
          </p:txBody>
        </p:sp>
        <p:sp>
          <p:nvSpPr>
            <p:cNvPr id="55" name="TextBox 51"/>
            <p:cNvSpPr txBox="1"/>
            <p:nvPr/>
          </p:nvSpPr>
          <p:spPr>
            <a:xfrm>
              <a:off x="7569550" y="3565098"/>
              <a:ext cx="2666910" cy="392865"/>
            </a:xfrm>
            <a:prstGeom prst="rect">
              <a:avLst/>
            </a:prstGeom>
            <a:noFill/>
          </p:spPr>
          <p:txBody>
            <a:bodyPr wrap="none" lIns="0" tIns="0" rIns="0" bIns="0" anchor="ctr" anchorCtr="0">
              <a:normAutofit/>
            </a:bodyPr>
            <a:lstStyle/>
            <a:p>
              <a:r>
                <a:rPr lang="zh-CN" altLang="en-US" sz="1600" b="1" dirty="0">
                  <a:solidFill>
                    <a:srgbClr val="6F93C6"/>
                  </a:solidFill>
                  <a:latin typeface="+mn-lt"/>
                  <a:ea typeface="+mn-ea"/>
                  <a:cs typeface="+mn-ea"/>
                  <a:sym typeface="+mn-lt"/>
                </a:rPr>
                <a:t>页面美化</a:t>
              </a:r>
            </a:p>
          </p:txBody>
        </p:sp>
      </p:grpSp>
      <p:grpSp>
        <p:nvGrpSpPr>
          <p:cNvPr id="56" name="组合 55"/>
          <p:cNvGrpSpPr/>
          <p:nvPr/>
        </p:nvGrpSpPr>
        <p:grpSpPr>
          <a:xfrm>
            <a:off x="2494980" y="2413889"/>
            <a:ext cx="1242073" cy="1242074"/>
            <a:chOff x="4993868" y="2326868"/>
            <a:chExt cx="2204265" cy="2204265"/>
          </a:xfrm>
          <a:effectLst>
            <a:outerShdw blurRad="292100" dist="114300" dir="2700000" algn="tl" rotWithShape="0">
              <a:prstClr val="black">
                <a:alpha val="25000"/>
              </a:prstClr>
            </a:outerShdw>
          </a:effectLst>
        </p:grpSpPr>
        <p:sp>
          <p:nvSpPr>
            <p:cNvPr id="57" name="任意多边形 56"/>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58" name="椭圆 57"/>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59" name="椭圆 58"/>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grpSp>
      <p:grpSp>
        <p:nvGrpSpPr>
          <p:cNvPr id="60" name="组合 59"/>
          <p:cNvGrpSpPr/>
          <p:nvPr/>
        </p:nvGrpSpPr>
        <p:grpSpPr>
          <a:xfrm>
            <a:off x="3426192" y="1705074"/>
            <a:ext cx="1242073" cy="1242074"/>
            <a:chOff x="4993868" y="2326868"/>
            <a:chExt cx="2204265" cy="2204265"/>
          </a:xfrm>
          <a:effectLst>
            <a:outerShdw blurRad="292100" dist="114300" dir="2700000" algn="tl" rotWithShape="0">
              <a:prstClr val="black">
                <a:alpha val="25000"/>
              </a:prstClr>
            </a:outerShdw>
          </a:effectLst>
        </p:grpSpPr>
        <p:sp>
          <p:nvSpPr>
            <p:cNvPr id="61" name="任意多边形 60"/>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62" name="椭圆 61"/>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63" name="椭圆 62"/>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grpSp>
      <p:grpSp>
        <p:nvGrpSpPr>
          <p:cNvPr id="64" name="组合 63"/>
          <p:cNvGrpSpPr/>
          <p:nvPr/>
        </p:nvGrpSpPr>
        <p:grpSpPr>
          <a:xfrm>
            <a:off x="4401054" y="2413889"/>
            <a:ext cx="1242073" cy="1242074"/>
            <a:chOff x="4993868" y="2326868"/>
            <a:chExt cx="2204265" cy="2204265"/>
          </a:xfrm>
          <a:effectLst>
            <a:outerShdw blurRad="292100" dist="114300" dir="2700000" algn="tl" rotWithShape="0">
              <a:prstClr val="black">
                <a:alpha val="25000"/>
              </a:prstClr>
            </a:outerShdw>
          </a:effectLst>
        </p:grpSpPr>
        <p:sp>
          <p:nvSpPr>
            <p:cNvPr id="65" name="任意多边形 64"/>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66" name="椭圆 65"/>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67" name="椭圆 66"/>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grpSp>
      <p:grpSp>
        <p:nvGrpSpPr>
          <p:cNvPr id="68" name="组合 67"/>
          <p:cNvGrpSpPr/>
          <p:nvPr/>
        </p:nvGrpSpPr>
        <p:grpSpPr>
          <a:xfrm>
            <a:off x="5349798" y="1705074"/>
            <a:ext cx="1242073" cy="1242074"/>
            <a:chOff x="4993868" y="2326868"/>
            <a:chExt cx="2204265" cy="2204265"/>
          </a:xfrm>
          <a:effectLst>
            <a:outerShdw blurRad="292100" dist="114300" dir="2700000" algn="tl" rotWithShape="0">
              <a:prstClr val="black">
                <a:alpha val="25000"/>
              </a:prstClr>
            </a:outerShdw>
          </a:effectLst>
        </p:grpSpPr>
        <p:sp>
          <p:nvSpPr>
            <p:cNvPr id="69" name="任意多边形 68"/>
            <p:cNvSpPr/>
            <p:nvPr/>
          </p:nvSpPr>
          <p:spPr>
            <a:xfrm>
              <a:off x="4993868" y="2326868"/>
              <a:ext cx="2204265" cy="2204265"/>
            </a:xfrm>
            <a:custGeom>
              <a:avLst/>
              <a:gdLst>
                <a:gd name="connsiteX0" fmla="*/ 1102132 w 2204265"/>
                <a:gd name="connsiteY0" fmla="*/ 321083 h 2204265"/>
                <a:gd name="connsiteX1" fmla="*/ 311557 w 2204265"/>
                <a:gd name="connsiteY1" fmla="*/ 1111658 h 2204265"/>
                <a:gd name="connsiteX2" fmla="*/ 1102132 w 2204265"/>
                <a:gd name="connsiteY2" fmla="*/ 1902233 h 2204265"/>
                <a:gd name="connsiteX3" fmla="*/ 1892707 w 2204265"/>
                <a:gd name="connsiteY3" fmla="*/ 1111658 h 2204265"/>
                <a:gd name="connsiteX4" fmla="*/ 1102132 w 2204265"/>
                <a:gd name="connsiteY4" fmla="*/ 321083 h 2204265"/>
                <a:gd name="connsiteX5" fmla="*/ 977042 w 2204265"/>
                <a:gd name="connsiteY5" fmla="*/ 0 h 2204265"/>
                <a:gd name="connsiteX6" fmla="*/ 1227224 w 2204265"/>
                <a:gd name="connsiteY6" fmla="*/ 0 h 2204265"/>
                <a:gd name="connsiteX7" fmla="*/ 1276006 w 2204265"/>
                <a:gd name="connsiteY7" fmla="*/ 227584 h 2204265"/>
                <a:gd name="connsiteX8" fmla="*/ 1287791 w 2204265"/>
                <a:gd name="connsiteY8" fmla="*/ 229382 h 2204265"/>
                <a:gd name="connsiteX9" fmla="*/ 1387705 w 2204265"/>
                <a:gd name="connsiteY9" fmla="*/ 259057 h 2204265"/>
                <a:gd name="connsiteX10" fmla="*/ 1544868 w 2204265"/>
                <a:gd name="connsiteY10" fmla="*/ 85113 h 2204265"/>
                <a:gd name="connsiteX11" fmla="*/ 1761531 w 2204265"/>
                <a:gd name="connsiteY11" fmla="*/ 210203 h 2204265"/>
                <a:gd name="connsiteX12" fmla="*/ 1691902 w 2204265"/>
                <a:gd name="connsiteY12" fmla="*/ 425756 h 2204265"/>
                <a:gd name="connsiteX13" fmla="*/ 1705003 w 2204265"/>
                <a:gd name="connsiteY13" fmla="*/ 435309 h 2204265"/>
                <a:gd name="connsiteX14" fmla="*/ 1774668 w 2204265"/>
                <a:gd name="connsiteY14" fmla="*/ 502325 h 2204265"/>
                <a:gd name="connsiteX15" fmla="*/ 1782142 w 2204265"/>
                <a:gd name="connsiteY15" fmla="*/ 511190 h 2204265"/>
                <a:gd name="connsiteX16" fmla="*/ 1994063 w 2204265"/>
                <a:gd name="connsiteY16" fmla="*/ 442735 h 2204265"/>
                <a:gd name="connsiteX17" fmla="*/ 2119154 w 2204265"/>
                <a:gd name="connsiteY17" fmla="*/ 659399 h 2204265"/>
                <a:gd name="connsiteX18" fmla="*/ 1961265 w 2204265"/>
                <a:gd name="connsiteY18" fmla="*/ 802053 h 2204265"/>
                <a:gd name="connsiteX19" fmla="*/ 1974042 w 2204265"/>
                <a:gd name="connsiteY19" fmla="*/ 833752 h 2204265"/>
                <a:gd name="connsiteX20" fmla="*/ 1999140 w 2204265"/>
                <a:gd name="connsiteY20" fmla="*/ 933073 h 2204265"/>
                <a:gd name="connsiteX21" fmla="*/ 2204265 w 2204265"/>
                <a:gd name="connsiteY21" fmla="*/ 977042 h 2204265"/>
                <a:gd name="connsiteX22" fmla="*/ 2204265 w 2204265"/>
                <a:gd name="connsiteY22" fmla="*/ 1227224 h 2204265"/>
                <a:gd name="connsiteX23" fmla="*/ 2012137 w 2204265"/>
                <a:gd name="connsiteY23" fmla="*/ 1268406 h 2204265"/>
                <a:gd name="connsiteX24" fmla="*/ 2004638 w 2204265"/>
                <a:gd name="connsiteY24" fmla="*/ 1317545 h 2204265"/>
                <a:gd name="connsiteX25" fmla="*/ 1985237 w 2204265"/>
                <a:gd name="connsiteY25" fmla="*/ 1394985 h 2204265"/>
                <a:gd name="connsiteX26" fmla="*/ 1977636 w 2204265"/>
                <a:gd name="connsiteY26" fmla="*/ 1417004 h 2204265"/>
                <a:gd name="connsiteX27" fmla="*/ 2119154 w 2204265"/>
                <a:gd name="connsiteY27" fmla="*/ 1544868 h 2204265"/>
                <a:gd name="connsiteX28" fmla="*/ 1994063 w 2204265"/>
                <a:gd name="connsiteY28" fmla="*/ 1761531 h 2204265"/>
                <a:gd name="connsiteX29" fmla="*/ 1820151 w 2204265"/>
                <a:gd name="connsiteY29" fmla="*/ 1705353 h 2204265"/>
                <a:gd name="connsiteX30" fmla="*/ 1798711 w 2204265"/>
                <a:gd name="connsiteY30" fmla="*/ 1734758 h 2204265"/>
                <a:gd name="connsiteX31" fmla="*/ 1731696 w 2204265"/>
                <a:gd name="connsiteY31" fmla="*/ 1804423 h 2204265"/>
                <a:gd name="connsiteX32" fmla="*/ 1706998 w 2204265"/>
                <a:gd name="connsiteY32" fmla="*/ 1825242 h 2204265"/>
                <a:gd name="connsiteX33" fmla="*/ 1761531 w 2204265"/>
                <a:gd name="connsiteY33" fmla="*/ 1994062 h 2204265"/>
                <a:gd name="connsiteX34" fmla="*/ 1544868 w 2204265"/>
                <a:gd name="connsiteY34" fmla="*/ 2119153 h 2204265"/>
                <a:gd name="connsiteX35" fmla="*/ 1429863 w 2204265"/>
                <a:gd name="connsiteY35" fmla="*/ 1991868 h 2204265"/>
                <a:gd name="connsiteX36" fmla="*/ 1400268 w 2204265"/>
                <a:gd name="connsiteY36" fmla="*/ 2003797 h 2204265"/>
                <a:gd name="connsiteX37" fmla="*/ 1262745 w 2204265"/>
                <a:gd name="connsiteY37" fmla="*/ 2038549 h 2204265"/>
                <a:gd name="connsiteX38" fmla="*/ 1227224 w 2204265"/>
                <a:gd name="connsiteY38" fmla="*/ 2204265 h 2204265"/>
                <a:gd name="connsiteX39" fmla="*/ 977042 w 2204265"/>
                <a:gd name="connsiteY39" fmla="*/ 2204265 h 2204265"/>
                <a:gd name="connsiteX40" fmla="*/ 941447 w 2204265"/>
                <a:gd name="connsiteY40" fmla="*/ 2038203 h 2204265"/>
                <a:gd name="connsiteX41" fmla="*/ 916475 w 2204265"/>
                <a:gd name="connsiteY41" fmla="*/ 2034392 h 2204265"/>
                <a:gd name="connsiteX42" fmla="*/ 774169 w 2204265"/>
                <a:gd name="connsiteY42" fmla="*/ 1992127 h 2204265"/>
                <a:gd name="connsiteX43" fmla="*/ 659399 w 2204265"/>
                <a:gd name="connsiteY43" fmla="*/ 2119153 h 2204265"/>
                <a:gd name="connsiteX44" fmla="*/ 442735 w 2204265"/>
                <a:gd name="connsiteY44" fmla="*/ 1994062 h 2204265"/>
                <a:gd name="connsiteX45" fmla="*/ 496981 w 2204265"/>
                <a:gd name="connsiteY45" fmla="*/ 1826130 h 2204265"/>
                <a:gd name="connsiteX46" fmla="*/ 391274 w 2204265"/>
                <a:gd name="connsiteY46" fmla="*/ 1717869 h 2204265"/>
                <a:gd name="connsiteX47" fmla="*/ 382878 w 2204265"/>
                <a:gd name="connsiteY47" fmla="*/ 1705753 h 2204265"/>
                <a:gd name="connsiteX48" fmla="*/ 210204 w 2204265"/>
                <a:gd name="connsiteY48" fmla="*/ 1761531 h 2204265"/>
                <a:gd name="connsiteX49" fmla="*/ 85113 w 2204265"/>
                <a:gd name="connsiteY49" fmla="*/ 1544868 h 2204265"/>
                <a:gd name="connsiteX50" fmla="*/ 226733 w 2204265"/>
                <a:gd name="connsiteY50" fmla="*/ 1416912 h 2204265"/>
                <a:gd name="connsiteX51" fmla="*/ 212821 w 2204265"/>
                <a:gd name="connsiteY51" fmla="*/ 1373126 h 2204265"/>
                <a:gd name="connsiteX52" fmla="*/ 191748 w 2204265"/>
                <a:gd name="connsiteY52" fmla="*/ 1268325 h 2204265"/>
                <a:gd name="connsiteX53" fmla="*/ 0 w 2204265"/>
                <a:gd name="connsiteY53" fmla="*/ 1227224 h 2204265"/>
                <a:gd name="connsiteX54" fmla="*/ 0 w 2204265"/>
                <a:gd name="connsiteY54" fmla="*/ 977042 h 2204265"/>
                <a:gd name="connsiteX55" fmla="*/ 203220 w 2204265"/>
                <a:gd name="connsiteY55" fmla="*/ 933481 h 2204265"/>
                <a:gd name="connsiteX56" fmla="*/ 212821 w 2204265"/>
                <a:gd name="connsiteY56" fmla="*/ 890649 h 2204265"/>
                <a:gd name="connsiteX57" fmla="*/ 243470 w 2204265"/>
                <a:gd name="connsiteY57" fmla="*/ 802476 h 2204265"/>
                <a:gd name="connsiteX58" fmla="*/ 85113 w 2204265"/>
                <a:gd name="connsiteY58" fmla="*/ 659399 h 2204265"/>
                <a:gd name="connsiteX59" fmla="*/ 210204 w 2204265"/>
                <a:gd name="connsiteY59" fmla="*/ 442735 h 2204265"/>
                <a:gd name="connsiteX60" fmla="*/ 423776 w 2204265"/>
                <a:gd name="connsiteY60" fmla="*/ 511723 h 2204265"/>
                <a:gd name="connsiteX61" fmla="*/ 470557 w 2204265"/>
                <a:gd name="connsiteY61" fmla="*/ 461243 h 2204265"/>
                <a:gd name="connsiteX62" fmla="*/ 512656 w 2204265"/>
                <a:gd name="connsiteY62" fmla="*/ 426662 h 2204265"/>
                <a:gd name="connsiteX63" fmla="*/ 442735 w 2204265"/>
                <a:gd name="connsiteY63" fmla="*/ 210203 h 2204265"/>
                <a:gd name="connsiteX64" fmla="*/ 659399 w 2204265"/>
                <a:gd name="connsiteY64" fmla="*/ 85113 h 2204265"/>
                <a:gd name="connsiteX65" fmla="*/ 815299 w 2204265"/>
                <a:gd name="connsiteY65" fmla="*/ 257661 h 2204265"/>
                <a:gd name="connsiteX66" fmla="*/ 916475 w 2204265"/>
                <a:gd name="connsiteY66" fmla="*/ 229382 h 2204265"/>
                <a:gd name="connsiteX67" fmla="*/ 928259 w 2204265"/>
                <a:gd name="connsiteY67" fmla="*/ 227584 h 220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04265" h="2204265">
                  <a:moveTo>
                    <a:pt x="1102132" y="321083"/>
                  </a:moveTo>
                  <a:cubicBezTo>
                    <a:pt x="665509" y="321083"/>
                    <a:pt x="311557" y="675035"/>
                    <a:pt x="311557" y="1111658"/>
                  </a:cubicBezTo>
                  <a:cubicBezTo>
                    <a:pt x="311557" y="1548281"/>
                    <a:pt x="665509" y="1902233"/>
                    <a:pt x="1102132" y="1902233"/>
                  </a:cubicBezTo>
                  <a:cubicBezTo>
                    <a:pt x="1538755" y="1902233"/>
                    <a:pt x="1892707" y="1548281"/>
                    <a:pt x="1892707" y="1111658"/>
                  </a:cubicBezTo>
                  <a:cubicBezTo>
                    <a:pt x="1892707" y="675035"/>
                    <a:pt x="1538755" y="321083"/>
                    <a:pt x="1102132" y="321083"/>
                  </a:cubicBezTo>
                  <a:close/>
                  <a:moveTo>
                    <a:pt x="977042" y="0"/>
                  </a:moveTo>
                  <a:lnTo>
                    <a:pt x="1227224" y="0"/>
                  </a:lnTo>
                  <a:lnTo>
                    <a:pt x="1276006" y="227584"/>
                  </a:lnTo>
                  <a:lnTo>
                    <a:pt x="1287791" y="229382"/>
                  </a:lnTo>
                  <a:lnTo>
                    <a:pt x="1387705" y="259057"/>
                  </a:lnTo>
                  <a:lnTo>
                    <a:pt x="1544868" y="85113"/>
                  </a:lnTo>
                  <a:lnTo>
                    <a:pt x="1761531" y="210203"/>
                  </a:lnTo>
                  <a:lnTo>
                    <a:pt x="1691902" y="425756"/>
                  </a:lnTo>
                  <a:lnTo>
                    <a:pt x="1705003" y="435309"/>
                  </a:lnTo>
                  <a:cubicBezTo>
                    <a:pt x="1729378" y="456423"/>
                    <a:pt x="1752634" y="478795"/>
                    <a:pt x="1774668" y="502325"/>
                  </a:cubicBezTo>
                  <a:lnTo>
                    <a:pt x="1782142" y="511190"/>
                  </a:lnTo>
                  <a:lnTo>
                    <a:pt x="1994063" y="442735"/>
                  </a:lnTo>
                  <a:lnTo>
                    <a:pt x="2119154" y="659399"/>
                  </a:lnTo>
                  <a:lnTo>
                    <a:pt x="1961265" y="802053"/>
                  </a:lnTo>
                  <a:lnTo>
                    <a:pt x="1974042" y="833752"/>
                  </a:lnTo>
                  <a:lnTo>
                    <a:pt x="1999140" y="933073"/>
                  </a:lnTo>
                  <a:lnTo>
                    <a:pt x="2204265" y="977042"/>
                  </a:lnTo>
                  <a:lnTo>
                    <a:pt x="2204265" y="1227224"/>
                  </a:lnTo>
                  <a:lnTo>
                    <a:pt x="2012137" y="1268406"/>
                  </a:lnTo>
                  <a:lnTo>
                    <a:pt x="2004638" y="1317545"/>
                  </a:lnTo>
                  <a:cubicBezTo>
                    <a:pt x="1999269" y="1343782"/>
                    <a:pt x="1992785" y="1369612"/>
                    <a:pt x="1985237" y="1394985"/>
                  </a:cubicBezTo>
                  <a:lnTo>
                    <a:pt x="1977636" y="1417004"/>
                  </a:lnTo>
                  <a:lnTo>
                    <a:pt x="2119154" y="1544868"/>
                  </a:lnTo>
                  <a:lnTo>
                    <a:pt x="1994063" y="1761531"/>
                  </a:lnTo>
                  <a:lnTo>
                    <a:pt x="1820151" y="1705353"/>
                  </a:lnTo>
                  <a:lnTo>
                    <a:pt x="1798711" y="1734758"/>
                  </a:lnTo>
                  <a:cubicBezTo>
                    <a:pt x="1777597" y="1759133"/>
                    <a:pt x="1755225" y="1782388"/>
                    <a:pt x="1731696" y="1804423"/>
                  </a:cubicBezTo>
                  <a:lnTo>
                    <a:pt x="1706998" y="1825242"/>
                  </a:lnTo>
                  <a:lnTo>
                    <a:pt x="1761531" y="1994062"/>
                  </a:lnTo>
                  <a:lnTo>
                    <a:pt x="1544868" y="2119153"/>
                  </a:lnTo>
                  <a:lnTo>
                    <a:pt x="1429863" y="1991868"/>
                  </a:lnTo>
                  <a:lnTo>
                    <a:pt x="1400268" y="2003797"/>
                  </a:lnTo>
                  <a:lnTo>
                    <a:pt x="1262745" y="2038549"/>
                  </a:lnTo>
                  <a:lnTo>
                    <a:pt x="1227224" y="2204265"/>
                  </a:lnTo>
                  <a:lnTo>
                    <a:pt x="977042" y="2204265"/>
                  </a:lnTo>
                  <a:lnTo>
                    <a:pt x="941447" y="2038203"/>
                  </a:lnTo>
                  <a:lnTo>
                    <a:pt x="916475" y="2034392"/>
                  </a:lnTo>
                  <a:lnTo>
                    <a:pt x="774169" y="1992127"/>
                  </a:lnTo>
                  <a:lnTo>
                    <a:pt x="659399" y="2119153"/>
                  </a:lnTo>
                  <a:lnTo>
                    <a:pt x="442735" y="1994062"/>
                  </a:lnTo>
                  <a:lnTo>
                    <a:pt x="496981" y="1826130"/>
                  </a:lnTo>
                  <a:lnTo>
                    <a:pt x="391274" y="1717869"/>
                  </a:lnTo>
                  <a:lnTo>
                    <a:pt x="382878" y="1705753"/>
                  </a:lnTo>
                  <a:lnTo>
                    <a:pt x="210204" y="1761531"/>
                  </a:lnTo>
                  <a:lnTo>
                    <a:pt x="85113" y="1544868"/>
                  </a:lnTo>
                  <a:lnTo>
                    <a:pt x="226733" y="1416912"/>
                  </a:lnTo>
                  <a:lnTo>
                    <a:pt x="212821" y="1373126"/>
                  </a:lnTo>
                  <a:lnTo>
                    <a:pt x="191748" y="1268325"/>
                  </a:lnTo>
                  <a:lnTo>
                    <a:pt x="0" y="1227224"/>
                  </a:lnTo>
                  <a:lnTo>
                    <a:pt x="0" y="977042"/>
                  </a:lnTo>
                  <a:lnTo>
                    <a:pt x="203220" y="933481"/>
                  </a:lnTo>
                  <a:lnTo>
                    <a:pt x="212821" y="890649"/>
                  </a:lnTo>
                  <a:lnTo>
                    <a:pt x="243470" y="802476"/>
                  </a:lnTo>
                  <a:lnTo>
                    <a:pt x="85113" y="659399"/>
                  </a:lnTo>
                  <a:lnTo>
                    <a:pt x="210204" y="442735"/>
                  </a:lnTo>
                  <a:lnTo>
                    <a:pt x="423776" y="511723"/>
                  </a:lnTo>
                  <a:lnTo>
                    <a:pt x="470557" y="461243"/>
                  </a:lnTo>
                  <a:lnTo>
                    <a:pt x="512656" y="426662"/>
                  </a:lnTo>
                  <a:lnTo>
                    <a:pt x="442735" y="210203"/>
                  </a:lnTo>
                  <a:lnTo>
                    <a:pt x="659399" y="85113"/>
                  </a:lnTo>
                  <a:lnTo>
                    <a:pt x="815299" y="257661"/>
                  </a:lnTo>
                  <a:lnTo>
                    <a:pt x="916475" y="229382"/>
                  </a:lnTo>
                  <a:lnTo>
                    <a:pt x="928259" y="227584"/>
                  </a:lnTo>
                  <a:close/>
                </a:path>
              </a:pathLst>
            </a:custGeom>
            <a:gradFill>
              <a:gsLst>
                <a:gs pos="0">
                  <a:schemeClr val="bg1"/>
                </a:gs>
                <a:gs pos="100000">
                  <a:srgbClr val="E2E2E2"/>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70" name="椭圆 69"/>
            <p:cNvSpPr/>
            <p:nvPr/>
          </p:nvSpPr>
          <p:spPr>
            <a:xfrm>
              <a:off x="5305425" y="2638425"/>
              <a:ext cx="1581150" cy="1581150"/>
            </a:xfrm>
            <a:prstGeom prst="ellipse">
              <a:avLst/>
            </a:prstGeom>
            <a:noFill/>
            <a:ln>
              <a:gradFill flip="none" rotWithShape="1">
                <a:gsLst>
                  <a:gs pos="0">
                    <a:schemeClr val="bg1">
                      <a:lumMod val="85000"/>
                    </a:schemeClr>
                  </a:gs>
                  <a:gs pos="10000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sp>
          <p:nvSpPr>
            <p:cNvPr id="71" name="椭圆 70"/>
            <p:cNvSpPr/>
            <p:nvPr/>
          </p:nvSpPr>
          <p:spPr>
            <a:xfrm>
              <a:off x="5370108" y="2708871"/>
              <a:ext cx="1451783" cy="1451783"/>
            </a:xfrm>
            <a:prstGeom prst="ellipse">
              <a:avLst/>
            </a:prstGeom>
            <a:gradFill>
              <a:gsLst>
                <a:gs pos="0">
                  <a:schemeClr val="bg1">
                    <a:lumMod val="85000"/>
                  </a:schemeClr>
                </a:gs>
                <a:gs pos="100000">
                  <a:schemeClr val="bg1"/>
                </a:gs>
              </a:gsLst>
              <a:lin ang="2700000" scaled="1"/>
            </a:gradFill>
            <a:ln w="19050">
              <a:gradFill flip="none" rotWithShape="1">
                <a:gsLst>
                  <a:gs pos="100000">
                    <a:schemeClr val="bg1">
                      <a:lumMod val="85000"/>
                    </a:schemeClr>
                  </a:gs>
                  <a:gs pos="0">
                    <a:schemeClr val="bg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panose="020F0502020204030204"/>
                <a:ea typeface="宋体" panose="02010600030101010101" pitchFamily="2" charset="-122"/>
              </a:endParaRPr>
            </a:p>
          </p:txBody>
        </p:sp>
      </p:grpSp>
      <p:grpSp>
        <p:nvGrpSpPr>
          <p:cNvPr id="72" name="组合 71"/>
          <p:cNvGrpSpPr/>
          <p:nvPr/>
        </p:nvGrpSpPr>
        <p:grpSpPr>
          <a:xfrm>
            <a:off x="2736678" y="2729024"/>
            <a:ext cx="750088" cy="706222"/>
            <a:chOff x="4123036" y="1197871"/>
            <a:chExt cx="1000117" cy="941630"/>
          </a:xfrm>
        </p:grpSpPr>
        <p:sp>
          <p:nvSpPr>
            <p:cNvPr id="73" name="文本框 122"/>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rgbClr val="6F93C6"/>
                  </a:solidFill>
                  <a:latin typeface="Impact" panose="020B0806030902050204" pitchFamily="34" charset="0"/>
                  <a:ea typeface="宋体" panose="02010600030101010101" pitchFamily="2" charset="-122"/>
                </a:rPr>
                <a:t>01</a:t>
              </a:r>
              <a:endParaRPr lang="zh-CN" altLang="en-US" sz="2800" dirty="0">
                <a:solidFill>
                  <a:srgbClr val="6F93C6"/>
                </a:solidFill>
                <a:latin typeface="Impact" panose="020B0806030902050204" pitchFamily="34" charset="0"/>
                <a:ea typeface="宋体" panose="02010600030101010101" pitchFamily="2" charset="-122"/>
              </a:endParaRPr>
            </a:p>
          </p:txBody>
        </p:sp>
        <p:sp>
          <p:nvSpPr>
            <p:cNvPr id="74" name="文本框 123"/>
            <p:cNvSpPr txBox="1"/>
            <p:nvPr/>
          </p:nvSpPr>
          <p:spPr>
            <a:xfrm>
              <a:off x="4266701" y="1688095"/>
              <a:ext cx="740410" cy="451406"/>
            </a:xfrm>
            <a:prstGeom prst="rect">
              <a:avLst/>
            </a:prstGeom>
            <a:noFill/>
          </p:spPr>
          <p:txBody>
            <a:bodyPr wrap="square" rtlCol="0">
              <a:spAutoFit/>
            </a:bodyPr>
            <a:lstStyle/>
            <a:p>
              <a:pPr algn="ctr">
                <a:defRPr/>
              </a:pPr>
              <a:r>
                <a:rPr lang="en-US" altLang="zh-CN" sz="800" dirty="0">
                  <a:solidFill>
                    <a:srgbClr val="6F93C6"/>
                  </a:solidFill>
                  <a:latin typeface="LiHei Pro" panose="020B0500000000000000" pitchFamily="34" charset="-122"/>
                  <a:ea typeface="LiHei Pro" panose="020B0500000000000000" pitchFamily="34" charset="-122"/>
                </a:rPr>
                <a:t>OPTION</a:t>
              </a:r>
              <a:endParaRPr lang="zh-CN" altLang="en-US" sz="800" dirty="0">
                <a:solidFill>
                  <a:srgbClr val="6F93C6"/>
                </a:solidFill>
                <a:latin typeface="LiHei Pro" panose="020B0500000000000000" pitchFamily="34" charset="-122"/>
                <a:ea typeface="LiHei Pro" panose="020B0500000000000000" pitchFamily="34" charset="-122"/>
              </a:endParaRPr>
            </a:p>
          </p:txBody>
        </p:sp>
      </p:grpSp>
      <p:grpSp>
        <p:nvGrpSpPr>
          <p:cNvPr id="75" name="组合 74"/>
          <p:cNvGrpSpPr/>
          <p:nvPr/>
        </p:nvGrpSpPr>
        <p:grpSpPr>
          <a:xfrm>
            <a:off x="3674214" y="2031658"/>
            <a:ext cx="750088" cy="706222"/>
            <a:chOff x="4123036" y="1197871"/>
            <a:chExt cx="1000117" cy="941630"/>
          </a:xfrm>
        </p:grpSpPr>
        <p:sp>
          <p:nvSpPr>
            <p:cNvPr id="76" name="文本框 125"/>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rgbClr val="2AB7C2"/>
                  </a:solidFill>
                  <a:latin typeface="Impact" panose="020B0806030902050204" pitchFamily="34" charset="0"/>
                  <a:ea typeface="宋体" panose="02010600030101010101" pitchFamily="2" charset="-122"/>
                </a:rPr>
                <a:t>02</a:t>
              </a:r>
              <a:endParaRPr lang="zh-CN" altLang="en-US" sz="2800" dirty="0">
                <a:solidFill>
                  <a:srgbClr val="2AB7C2"/>
                </a:solidFill>
                <a:latin typeface="Impact" panose="020B0806030902050204" pitchFamily="34" charset="0"/>
                <a:ea typeface="宋体" panose="02010600030101010101" pitchFamily="2" charset="-122"/>
              </a:endParaRPr>
            </a:p>
          </p:txBody>
        </p:sp>
        <p:sp>
          <p:nvSpPr>
            <p:cNvPr id="77" name="文本框 126"/>
            <p:cNvSpPr txBox="1"/>
            <p:nvPr/>
          </p:nvSpPr>
          <p:spPr>
            <a:xfrm>
              <a:off x="4266701" y="1688095"/>
              <a:ext cx="740410" cy="451406"/>
            </a:xfrm>
            <a:prstGeom prst="rect">
              <a:avLst/>
            </a:prstGeom>
            <a:noFill/>
          </p:spPr>
          <p:txBody>
            <a:bodyPr wrap="square" rtlCol="0">
              <a:spAutoFit/>
            </a:bodyPr>
            <a:lstStyle/>
            <a:p>
              <a:pPr algn="ctr">
                <a:defRPr/>
              </a:pPr>
              <a:r>
                <a:rPr lang="en-US" altLang="zh-CN" sz="800" dirty="0">
                  <a:solidFill>
                    <a:srgbClr val="2AB7C2"/>
                  </a:solidFill>
                  <a:latin typeface="LiHei Pro" panose="020B0500000000000000" pitchFamily="34" charset="-122"/>
                  <a:ea typeface="LiHei Pro" panose="020B0500000000000000" pitchFamily="34" charset="-122"/>
                </a:rPr>
                <a:t>OPTION</a:t>
              </a:r>
              <a:endParaRPr lang="zh-CN" altLang="en-US" sz="800" dirty="0">
                <a:solidFill>
                  <a:srgbClr val="2AB7C2"/>
                </a:solidFill>
                <a:latin typeface="LiHei Pro" panose="020B0500000000000000" pitchFamily="34" charset="-122"/>
                <a:ea typeface="LiHei Pro" panose="020B0500000000000000" pitchFamily="34" charset="-122"/>
              </a:endParaRPr>
            </a:p>
          </p:txBody>
        </p:sp>
      </p:grpSp>
      <p:grpSp>
        <p:nvGrpSpPr>
          <p:cNvPr id="78" name="组合 77"/>
          <p:cNvGrpSpPr/>
          <p:nvPr/>
        </p:nvGrpSpPr>
        <p:grpSpPr>
          <a:xfrm>
            <a:off x="5603621" y="2031658"/>
            <a:ext cx="750088" cy="706222"/>
            <a:chOff x="4123036" y="1197871"/>
            <a:chExt cx="1000117" cy="941630"/>
          </a:xfrm>
        </p:grpSpPr>
        <p:sp>
          <p:nvSpPr>
            <p:cNvPr id="79" name="文本框 128"/>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rgbClr val="2AB7C2"/>
                  </a:solidFill>
                  <a:latin typeface="Impact" panose="020B0806030902050204" pitchFamily="34" charset="0"/>
                  <a:ea typeface="宋体" panose="02010600030101010101" pitchFamily="2" charset="-122"/>
                </a:rPr>
                <a:t>04</a:t>
              </a:r>
              <a:endParaRPr lang="zh-CN" altLang="en-US" sz="2800" dirty="0">
                <a:solidFill>
                  <a:srgbClr val="2AB7C2"/>
                </a:solidFill>
                <a:latin typeface="Impact" panose="020B0806030902050204" pitchFamily="34" charset="0"/>
                <a:ea typeface="宋体" panose="02010600030101010101" pitchFamily="2" charset="-122"/>
              </a:endParaRPr>
            </a:p>
          </p:txBody>
        </p:sp>
        <p:sp>
          <p:nvSpPr>
            <p:cNvPr id="80" name="文本框 129"/>
            <p:cNvSpPr txBox="1"/>
            <p:nvPr/>
          </p:nvSpPr>
          <p:spPr>
            <a:xfrm>
              <a:off x="4266701" y="1688095"/>
              <a:ext cx="740410" cy="451406"/>
            </a:xfrm>
            <a:prstGeom prst="rect">
              <a:avLst/>
            </a:prstGeom>
            <a:noFill/>
          </p:spPr>
          <p:txBody>
            <a:bodyPr wrap="square" rtlCol="0">
              <a:spAutoFit/>
            </a:bodyPr>
            <a:lstStyle/>
            <a:p>
              <a:pPr algn="ctr">
                <a:defRPr/>
              </a:pPr>
              <a:r>
                <a:rPr lang="en-US" altLang="zh-CN" sz="800" dirty="0">
                  <a:solidFill>
                    <a:srgbClr val="2AB7C2"/>
                  </a:solidFill>
                  <a:latin typeface="LiHei Pro" panose="020B0500000000000000" pitchFamily="34" charset="-122"/>
                  <a:ea typeface="LiHei Pro" panose="020B0500000000000000" pitchFamily="34" charset="-122"/>
                </a:rPr>
                <a:t>OPTION</a:t>
              </a:r>
              <a:endParaRPr lang="zh-CN" altLang="en-US" sz="800" dirty="0">
                <a:solidFill>
                  <a:srgbClr val="2AB7C2"/>
                </a:solidFill>
                <a:latin typeface="LiHei Pro" panose="020B0500000000000000" pitchFamily="34" charset="-122"/>
                <a:ea typeface="LiHei Pro" panose="020B0500000000000000" pitchFamily="34" charset="-122"/>
              </a:endParaRPr>
            </a:p>
          </p:txBody>
        </p:sp>
      </p:grpSp>
      <p:grpSp>
        <p:nvGrpSpPr>
          <p:cNvPr id="81" name="组合 80"/>
          <p:cNvGrpSpPr/>
          <p:nvPr/>
        </p:nvGrpSpPr>
        <p:grpSpPr>
          <a:xfrm>
            <a:off x="4647045" y="2729024"/>
            <a:ext cx="750088" cy="706222"/>
            <a:chOff x="4123036" y="1197871"/>
            <a:chExt cx="1000117" cy="941630"/>
          </a:xfrm>
        </p:grpSpPr>
        <p:sp>
          <p:nvSpPr>
            <p:cNvPr id="82" name="文本框 131"/>
            <p:cNvSpPr txBox="1"/>
            <p:nvPr/>
          </p:nvSpPr>
          <p:spPr>
            <a:xfrm>
              <a:off x="4123036" y="1197871"/>
              <a:ext cx="1000117" cy="697627"/>
            </a:xfrm>
            <a:prstGeom prst="rect">
              <a:avLst/>
            </a:prstGeom>
            <a:noFill/>
          </p:spPr>
          <p:txBody>
            <a:bodyPr wrap="square" rtlCol="0">
              <a:spAutoFit/>
            </a:bodyPr>
            <a:lstStyle/>
            <a:p>
              <a:pPr algn="ctr">
                <a:defRPr/>
              </a:pPr>
              <a:r>
                <a:rPr lang="en-US" altLang="zh-CN" sz="2800" dirty="0">
                  <a:solidFill>
                    <a:srgbClr val="6F93C6"/>
                  </a:solidFill>
                  <a:latin typeface="Impact" panose="020B0806030902050204" pitchFamily="34" charset="0"/>
                  <a:ea typeface="宋体" panose="02010600030101010101" pitchFamily="2" charset="-122"/>
                </a:rPr>
                <a:t>03</a:t>
              </a:r>
              <a:endParaRPr lang="zh-CN" altLang="en-US" sz="2800" dirty="0">
                <a:solidFill>
                  <a:srgbClr val="6F93C6"/>
                </a:solidFill>
                <a:latin typeface="Impact" panose="020B0806030902050204" pitchFamily="34" charset="0"/>
                <a:ea typeface="宋体" panose="02010600030101010101" pitchFamily="2" charset="-122"/>
              </a:endParaRPr>
            </a:p>
          </p:txBody>
        </p:sp>
        <p:sp>
          <p:nvSpPr>
            <p:cNvPr id="83" name="文本框 132"/>
            <p:cNvSpPr txBox="1"/>
            <p:nvPr/>
          </p:nvSpPr>
          <p:spPr>
            <a:xfrm>
              <a:off x="4266701" y="1688095"/>
              <a:ext cx="740410" cy="451406"/>
            </a:xfrm>
            <a:prstGeom prst="rect">
              <a:avLst/>
            </a:prstGeom>
            <a:noFill/>
          </p:spPr>
          <p:txBody>
            <a:bodyPr wrap="square" rtlCol="0">
              <a:spAutoFit/>
            </a:bodyPr>
            <a:lstStyle/>
            <a:p>
              <a:pPr algn="ctr">
                <a:defRPr/>
              </a:pPr>
              <a:r>
                <a:rPr lang="en-US" altLang="zh-CN" sz="800" dirty="0">
                  <a:solidFill>
                    <a:srgbClr val="6F93C6"/>
                  </a:solidFill>
                  <a:latin typeface="LiHei Pro" panose="020B0500000000000000" pitchFamily="34" charset="-122"/>
                  <a:ea typeface="LiHei Pro" panose="020B0500000000000000" pitchFamily="34" charset="-122"/>
                </a:rPr>
                <a:t>OPTION</a:t>
              </a:r>
              <a:endParaRPr lang="zh-CN" altLang="en-US" sz="800" dirty="0">
                <a:solidFill>
                  <a:srgbClr val="6F93C6"/>
                </a:solidFill>
                <a:latin typeface="LiHei Pro" panose="020B0500000000000000" pitchFamily="34" charset="-122"/>
                <a:ea typeface="LiHei Pro" panose="020B0500000000000000" pitchFamily="34" charset="-122"/>
              </a:endParaRPr>
            </a:p>
          </p:txBody>
        </p:sp>
      </p:grpSp>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2763830" y="418578"/>
            <a:ext cx="3603567" cy="369332"/>
            <a:chOff x="3456709" y="686363"/>
            <a:chExt cx="4804756" cy="492442"/>
          </a:xfrm>
        </p:grpSpPr>
        <p:sp>
          <p:nvSpPr>
            <p:cNvPr id="51" name="文本框 2"/>
            <p:cNvSpPr txBox="1"/>
            <p:nvPr/>
          </p:nvSpPr>
          <p:spPr>
            <a:xfrm>
              <a:off x="4785977" y="686363"/>
              <a:ext cx="2125491"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分工说明</a:t>
              </a:r>
            </a:p>
          </p:txBody>
        </p:sp>
        <p:cxnSp>
          <p:nvCxnSpPr>
            <p:cNvPr id="49" name="直接连接符 48"/>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304259" y="1396412"/>
            <a:ext cx="6365359" cy="307777"/>
          </a:xfrm>
          <a:prstGeom prst="rect">
            <a:avLst/>
          </a:prstGeom>
          <a:noFill/>
        </p:spPr>
        <p:txBody>
          <a:bodyPr wrap="square" rtlCol="0">
            <a:spAutoFit/>
          </a:bodyPr>
          <a:lstStyle/>
          <a:p>
            <a:r>
              <a:rPr lang="zh-CN" altLang="en-US" dirty="0"/>
              <a:t>郭楷恒：</a:t>
            </a:r>
            <a:r>
              <a:rPr lang="en-US" altLang="zh-CN" dirty="0"/>
              <a:t>APP</a:t>
            </a:r>
            <a:r>
              <a:rPr lang="zh-CN" altLang="en-US" dirty="0"/>
              <a:t>功能的设计与实现；</a:t>
            </a:r>
          </a:p>
        </p:txBody>
      </p:sp>
      <p:sp>
        <p:nvSpPr>
          <p:cNvPr id="37" name="文本框 36"/>
          <p:cNvSpPr txBox="1"/>
          <p:nvPr/>
        </p:nvSpPr>
        <p:spPr>
          <a:xfrm>
            <a:off x="1304258" y="2193433"/>
            <a:ext cx="6365359" cy="307777"/>
          </a:xfrm>
          <a:prstGeom prst="rect">
            <a:avLst/>
          </a:prstGeom>
          <a:noFill/>
        </p:spPr>
        <p:txBody>
          <a:bodyPr wrap="square" rtlCol="0">
            <a:spAutoFit/>
          </a:bodyPr>
          <a:lstStyle/>
          <a:p>
            <a:r>
              <a:rPr lang="zh-CN" altLang="en-US" dirty="0"/>
              <a:t>陈丽丽：</a:t>
            </a:r>
            <a:r>
              <a:rPr lang="en-US" altLang="zh-CN" dirty="0"/>
              <a:t>APP</a:t>
            </a:r>
            <a:r>
              <a:rPr lang="zh-CN" altLang="en-US" dirty="0"/>
              <a:t>界面的设计；</a:t>
            </a:r>
            <a:r>
              <a:rPr lang="en-US" altLang="zh-CN" dirty="0"/>
              <a:t> APK</a:t>
            </a:r>
            <a:r>
              <a:rPr lang="zh-CN" altLang="en-US" dirty="0"/>
              <a:t>文件调试与导出；报告编写；</a:t>
            </a:r>
          </a:p>
        </p:txBody>
      </p:sp>
      <p:sp>
        <p:nvSpPr>
          <p:cNvPr id="38" name="文本框 37"/>
          <p:cNvSpPr txBox="1"/>
          <p:nvPr/>
        </p:nvSpPr>
        <p:spPr>
          <a:xfrm>
            <a:off x="1304258" y="2984180"/>
            <a:ext cx="6365359" cy="307777"/>
          </a:xfrm>
          <a:prstGeom prst="rect">
            <a:avLst/>
          </a:prstGeom>
          <a:noFill/>
        </p:spPr>
        <p:txBody>
          <a:bodyPr wrap="square" rtlCol="0">
            <a:spAutoFit/>
          </a:bodyPr>
          <a:lstStyle/>
          <a:p>
            <a:r>
              <a:rPr lang="zh-CN" altLang="en-US" dirty="0"/>
              <a:t>陈从欢：</a:t>
            </a:r>
            <a:r>
              <a:rPr lang="en-US" altLang="zh-CN" dirty="0"/>
              <a:t>APP</a:t>
            </a:r>
            <a:r>
              <a:rPr lang="zh-CN" altLang="en-US" dirty="0"/>
              <a:t>的测试；报告编写；汇报展示；</a:t>
            </a: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ïŝļidé"/>
          <p:cNvGrpSpPr/>
          <p:nvPr/>
        </p:nvGrpSpPr>
        <p:grpSpPr>
          <a:xfrm>
            <a:off x="925883" y="1565262"/>
            <a:ext cx="1041778" cy="1471493"/>
            <a:chOff x="1556810" y="2889654"/>
            <a:chExt cx="1905000" cy="2079754"/>
          </a:xfrm>
        </p:grpSpPr>
        <p:grpSp>
          <p:nvGrpSpPr>
            <p:cNvPr id="69" name="îŝḷiḋé"/>
            <p:cNvGrpSpPr/>
            <p:nvPr/>
          </p:nvGrpSpPr>
          <p:grpSpPr>
            <a:xfrm>
              <a:off x="1556810" y="2889654"/>
              <a:ext cx="1905000" cy="1960650"/>
              <a:chOff x="5869897" y="6133268"/>
              <a:chExt cx="3809999" cy="3921300"/>
            </a:xfrm>
          </p:grpSpPr>
          <p:sp>
            <p:nvSpPr>
              <p:cNvPr id="71" name="ïṡḷîde"/>
              <p:cNvSpPr/>
              <p:nvPr/>
            </p:nvSpPr>
            <p:spPr>
              <a:xfrm>
                <a:off x="5869897" y="6133268"/>
                <a:ext cx="3809999" cy="3921300"/>
              </a:xfrm>
              <a:prstGeom prst="roundRect">
                <a:avLst>
                  <a:gd name="adj" fmla="val 3932"/>
                </a:avLst>
              </a:pr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72" name="ísļîḋè"/>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rgbClr val="6F93C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sp>
          <p:nvSpPr>
            <p:cNvPr id="70"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grpSp>
        <p:nvGrpSpPr>
          <p:cNvPr id="3" name="组合 2"/>
          <p:cNvGrpSpPr/>
          <p:nvPr/>
        </p:nvGrpSpPr>
        <p:grpSpPr>
          <a:xfrm>
            <a:off x="733425" y="3126168"/>
            <a:ext cx="7677150" cy="352605"/>
            <a:chOff x="733425" y="3126168"/>
            <a:chExt cx="7677150" cy="352605"/>
          </a:xfrm>
        </p:grpSpPr>
        <p:sp>
          <p:nvSpPr>
            <p:cNvPr id="45" name="ï$ľïḍè"/>
            <p:cNvSpPr/>
            <p:nvPr/>
          </p:nvSpPr>
          <p:spPr>
            <a:xfrm>
              <a:off x="733425" y="3248864"/>
              <a:ext cx="7677150" cy="94378"/>
            </a:xfrm>
            <a:prstGeom prst="roundRect">
              <a:avLst>
                <a:gd name="adj" fmla="val 50000"/>
              </a:avLst>
            </a:prstGeom>
            <a:gradFill flip="none" rotWithShape="1">
              <a:gsLst>
                <a:gs pos="0">
                  <a:srgbClr val="6F93C6"/>
                </a:gs>
                <a:gs pos="100000">
                  <a:srgbClr val="2AB7C2"/>
                </a:gs>
              </a:gsLst>
              <a:lin ang="0" scaled="1"/>
              <a:tileRect/>
            </a:gradFill>
            <a:ln w="25400" cap="flat" cmpd="sng">
              <a:noFill/>
              <a:prstDash val="solid"/>
              <a:miter/>
              <a:headEnd type="none" w="med" len="med"/>
              <a:tailEnd type="none" w="med" len="me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53" name="iSľiḓê"/>
            <p:cNvSpPr/>
            <p:nvPr/>
          </p:nvSpPr>
          <p:spPr>
            <a:xfrm>
              <a:off x="4401755" y="3139003"/>
              <a:ext cx="339683" cy="339770"/>
            </a:xfrm>
            <a:prstGeom prst="ellipse">
              <a:avLst/>
            </a:prstGeom>
            <a:solidFill>
              <a:schemeClr val="bg1"/>
            </a:solidFill>
            <a:ln w="25400" cap="flat" cmpd="sng">
              <a:solidFill>
                <a:srgbClr val="2AB7C2"/>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2AB7C2"/>
                  </a:solidFill>
                  <a:latin typeface="Agency FB" panose="020B0503020202020204" pitchFamily="34" charset="0"/>
                </a:rPr>
                <a:t>3</a:t>
              </a:r>
            </a:p>
          </p:txBody>
        </p:sp>
        <p:sp>
          <p:nvSpPr>
            <p:cNvPr id="54" name="îṣḻíḋê"/>
            <p:cNvSpPr/>
            <p:nvPr/>
          </p:nvSpPr>
          <p:spPr>
            <a:xfrm>
              <a:off x="2845757" y="3126168"/>
              <a:ext cx="339683" cy="339770"/>
            </a:xfrm>
            <a:prstGeom prst="ellipse">
              <a:avLst/>
            </a:prstGeom>
            <a:solidFill>
              <a:schemeClr val="bg1"/>
            </a:solidFill>
            <a:ln w="25400" cap="flat" cmpd="sng">
              <a:solidFill>
                <a:srgbClr val="6F93C6"/>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6F93C6"/>
                  </a:solidFill>
                  <a:latin typeface="Agency FB" panose="020B0503020202020204" pitchFamily="34" charset="0"/>
                </a:rPr>
                <a:t>2</a:t>
              </a:r>
            </a:p>
          </p:txBody>
        </p:sp>
        <p:sp>
          <p:nvSpPr>
            <p:cNvPr id="55" name="î$ḻîḍé"/>
            <p:cNvSpPr/>
            <p:nvPr/>
          </p:nvSpPr>
          <p:spPr>
            <a:xfrm>
              <a:off x="1289760" y="3126168"/>
              <a:ext cx="339683" cy="339770"/>
            </a:xfrm>
            <a:prstGeom prst="ellipse">
              <a:avLst/>
            </a:prstGeom>
            <a:solidFill>
              <a:schemeClr val="bg1"/>
            </a:solidFill>
            <a:ln w="25400" cap="flat" cmpd="sng">
              <a:solidFill>
                <a:srgbClr val="6F93C6"/>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6F93C6"/>
                  </a:solidFill>
                  <a:latin typeface="Agency FB" panose="020B0503020202020204" pitchFamily="34" charset="0"/>
                </a:rPr>
                <a:t>1</a:t>
              </a:r>
            </a:p>
          </p:txBody>
        </p:sp>
        <p:sp>
          <p:nvSpPr>
            <p:cNvPr id="56" name="iṩlíḍè"/>
            <p:cNvSpPr/>
            <p:nvPr/>
          </p:nvSpPr>
          <p:spPr>
            <a:xfrm>
              <a:off x="6084021" y="3126168"/>
              <a:ext cx="339683" cy="339770"/>
            </a:xfrm>
            <a:prstGeom prst="ellipse">
              <a:avLst/>
            </a:prstGeom>
            <a:solidFill>
              <a:schemeClr val="bg1"/>
            </a:solidFill>
            <a:ln w="25400" cap="flat" cmpd="sng">
              <a:solidFill>
                <a:srgbClr val="2AB7C2"/>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2AB7C2"/>
                  </a:solidFill>
                  <a:latin typeface="Agency FB" panose="020B0503020202020204" pitchFamily="34" charset="0"/>
                </a:rPr>
                <a:t>4</a:t>
              </a:r>
            </a:p>
          </p:txBody>
        </p:sp>
      </p:grpSp>
      <p:sp>
        <p:nvSpPr>
          <p:cNvPr id="73" name="文本框 51"/>
          <p:cNvSpPr txBox="1"/>
          <p:nvPr/>
        </p:nvSpPr>
        <p:spPr>
          <a:xfrm>
            <a:off x="937160" y="2359116"/>
            <a:ext cx="1020978" cy="25391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功能描述</a:t>
            </a:r>
          </a:p>
        </p:txBody>
      </p:sp>
      <p:sp>
        <p:nvSpPr>
          <p:cNvPr id="78" name="文本框 193"/>
          <p:cNvSpPr txBox="1"/>
          <p:nvPr/>
        </p:nvSpPr>
        <p:spPr>
          <a:xfrm>
            <a:off x="799130" y="3592196"/>
            <a:ext cx="1320942" cy="443326"/>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100" dirty="0">
                <a:latin typeface="Century Gothic" panose="020B0502020202020204" pitchFamily="34" charset="0"/>
                <a:ea typeface="+mj-ea"/>
              </a:rPr>
              <a:t>产品实现的功能和界面</a:t>
            </a:r>
            <a:endParaRPr lang="en-US" altLang="zh-CN" sz="1100" dirty="0">
              <a:latin typeface="Century Gothic" panose="020B0502020202020204" pitchFamily="34" charset="0"/>
              <a:ea typeface="+mj-ea"/>
            </a:endParaRPr>
          </a:p>
        </p:txBody>
      </p:sp>
      <p:sp>
        <p:nvSpPr>
          <p:cNvPr id="79" name="文本框 194"/>
          <p:cNvSpPr txBox="1"/>
          <p:nvPr/>
        </p:nvSpPr>
        <p:spPr>
          <a:xfrm>
            <a:off x="2355127" y="3592772"/>
            <a:ext cx="1320942" cy="619272"/>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050" dirty="0">
                <a:latin typeface="Century Gothic" panose="020B0502020202020204" pitchFamily="34" charset="0"/>
                <a:ea typeface="+mj-ea"/>
              </a:rPr>
              <a:t>实现产品的关键技术与其中的</a:t>
            </a:r>
            <a:r>
              <a:rPr lang="zh-CN" altLang="en-US" sz="1100" dirty="0">
                <a:latin typeface="Century Gothic" panose="020B0502020202020204" pitchFamily="34" charset="0"/>
                <a:ea typeface="+mj-ea"/>
              </a:rPr>
              <a:t>难点</a:t>
            </a:r>
            <a:r>
              <a:rPr lang="zh-CN" altLang="en-US" sz="1050" dirty="0">
                <a:latin typeface="Century Gothic" panose="020B0502020202020204" pitchFamily="34" charset="0"/>
                <a:ea typeface="+mj-ea"/>
              </a:rPr>
              <a:t>解决</a:t>
            </a:r>
            <a:endParaRPr lang="en-US" altLang="zh-CN" sz="1050" dirty="0">
              <a:latin typeface="Century Gothic" panose="020B0502020202020204" pitchFamily="34" charset="0"/>
              <a:ea typeface="+mj-ea"/>
            </a:endParaRPr>
          </a:p>
        </p:txBody>
      </p:sp>
      <p:sp>
        <p:nvSpPr>
          <p:cNvPr id="80" name="文本框 195"/>
          <p:cNvSpPr txBox="1"/>
          <p:nvPr/>
        </p:nvSpPr>
        <p:spPr>
          <a:xfrm>
            <a:off x="3923799" y="3587822"/>
            <a:ext cx="1320942" cy="829330"/>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100" dirty="0">
                <a:latin typeface="Century Gothic" panose="020B0502020202020204" pitchFamily="34" charset="0"/>
                <a:ea typeface="+mj-ea"/>
              </a:rPr>
              <a:t>在</a:t>
            </a:r>
            <a:r>
              <a:rPr lang="en-US" altLang="zh-CN" sz="1100" dirty="0">
                <a:latin typeface="Century Gothic" panose="020B0502020202020204" pitchFamily="34" charset="0"/>
                <a:ea typeface="+mj-ea"/>
              </a:rPr>
              <a:t>testin</a:t>
            </a:r>
            <a:r>
              <a:rPr lang="zh-CN" altLang="en-US" sz="1100" dirty="0">
                <a:latin typeface="Century Gothic" panose="020B0502020202020204" pitchFamily="34" charset="0"/>
                <a:ea typeface="+mj-ea"/>
              </a:rPr>
              <a:t>平台测试并邀请用户体验产品并收集他们的体验</a:t>
            </a:r>
            <a:endParaRPr lang="en-US" altLang="zh-CN" sz="1100" dirty="0">
              <a:latin typeface="Century Gothic" panose="020B0502020202020204" pitchFamily="34" charset="0"/>
              <a:ea typeface="+mj-ea"/>
            </a:endParaRPr>
          </a:p>
        </p:txBody>
      </p:sp>
      <p:sp>
        <p:nvSpPr>
          <p:cNvPr id="81" name="文本框 23"/>
          <p:cNvSpPr txBox="1"/>
          <p:nvPr/>
        </p:nvSpPr>
        <p:spPr>
          <a:xfrm>
            <a:off x="3084372" y="659366"/>
            <a:ext cx="2999796" cy="500137"/>
          </a:xfrm>
          <a:prstGeom prst="rect">
            <a:avLst/>
          </a:prstGeom>
          <a:noFill/>
        </p:spPr>
        <p:txBody>
          <a:bodyPr wrap="none" lIns="68580" tIns="34290" rIns="68580" bIns="34290" rtlCol="0">
            <a:spAutoFit/>
          </a:bodyPr>
          <a:lstStyle/>
          <a:p>
            <a:r>
              <a:rPr lang="zh-CN" altLang="en-US" sz="2800" b="1" spc="300" dirty="0">
                <a:solidFill>
                  <a:schemeClr val="tx1">
                    <a:lumMod val="75000"/>
                    <a:lumOff val="25000"/>
                  </a:schemeClr>
                </a:solidFill>
                <a:latin typeface="微软雅黑" panose="020B0503020204020204" pitchFamily="34" charset="-122"/>
                <a:ea typeface="微软雅黑" panose="020B0503020204020204" pitchFamily="34" charset="-122"/>
                <a:cs typeface="Aharoni" panose="02010803020104030203" pitchFamily="2" charset="-79"/>
              </a:rPr>
              <a:t>目录</a:t>
            </a:r>
            <a:r>
              <a:rPr lang="zh-CN" altLang="en-US" sz="2700" dirty="0">
                <a:solidFill>
                  <a:schemeClr val="tx1">
                    <a:lumMod val="75000"/>
                    <a:lumOff val="25000"/>
                  </a:schemeClr>
                </a:solidFill>
                <a:latin typeface="微软雅黑" panose="020B0503020204020204" pitchFamily="34" charset="-122"/>
                <a:ea typeface="微软雅黑" panose="020B0503020204020204" pitchFamily="34" charset="-122"/>
                <a:cs typeface="Aharoni" panose="02010803020104030203" pitchFamily="2" charset="-79"/>
              </a:rPr>
              <a:t>  </a:t>
            </a:r>
            <a:r>
              <a:rPr lang="en-US" altLang="zh-CN" sz="2700" dirty="0">
                <a:solidFill>
                  <a:schemeClr val="tx1">
                    <a:lumMod val="75000"/>
                    <a:lumOff val="25000"/>
                  </a:schemeClr>
                </a:solidFill>
                <a:latin typeface="微软雅黑" panose="020B0503020204020204" pitchFamily="34" charset="-122"/>
                <a:ea typeface="微软雅黑" panose="020B0503020204020204" pitchFamily="34" charset="-122"/>
                <a:cs typeface="Aharoni" panose="02010803020104030203" pitchFamily="2" charset="-79"/>
              </a:rPr>
              <a:t>CONTENTS</a:t>
            </a:r>
            <a:endParaRPr lang="zh-CN" altLang="en-US" sz="2700" dirty="0">
              <a:solidFill>
                <a:schemeClr val="tx1">
                  <a:lumMod val="75000"/>
                  <a:lumOff val="25000"/>
                </a:schemeClr>
              </a:solidFill>
              <a:latin typeface="微软雅黑" panose="020B0503020204020204" pitchFamily="34" charset="-122"/>
              <a:ea typeface="微软雅黑" panose="020B0503020204020204" pitchFamily="34" charset="-122"/>
              <a:cs typeface="Aharoni" panose="02010803020104030203" pitchFamily="2" charset="-79"/>
            </a:endParaRPr>
          </a:p>
        </p:txBody>
      </p:sp>
      <p:sp>
        <p:nvSpPr>
          <p:cNvPr id="37" name="iṩlíḍè"/>
          <p:cNvSpPr/>
          <p:nvPr/>
        </p:nvSpPr>
        <p:spPr>
          <a:xfrm>
            <a:off x="7766287" y="3126168"/>
            <a:ext cx="339683" cy="339770"/>
          </a:xfrm>
          <a:prstGeom prst="ellipse">
            <a:avLst/>
          </a:prstGeom>
          <a:solidFill>
            <a:schemeClr val="bg1"/>
          </a:solidFill>
          <a:ln w="25400" cap="flat" cmpd="sng">
            <a:solidFill>
              <a:srgbClr val="2AB7C2"/>
            </a:solidFill>
            <a:prstDash val="solid"/>
            <a:miter/>
            <a:headEnd type="none" w="med" len="med"/>
            <a:tailEnd type="none" w="med" len="med"/>
          </a:ln>
        </p:spPr>
        <p:txBody>
          <a:bodyPr wrap="none" lIns="0" tIns="0" rIns="0" bIns="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500" b="1" dirty="0">
                <a:solidFill>
                  <a:srgbClr val="2AB7C2"/>
                </a:solidFill>
                <a:latin typeface="Agency FB" panose="020B0503020202020204" pitchFamily="34" charset="0"/>
              </a:rPr>
              <a:t>5</a:t>
            </a:r>
          </a:p>
        </p:txBody>
      </p:sp>
      <p:grpSp>
        <p:nvGrpSpPr>
          <p:cNvPr id="38" name="ïŝļidé"/>
          <p:cNvGrpSpPr/>
          <p:nvPr/>
        </p:nvGrpSpPr>
        <p:grpSpPr>
          <a:xfrm>
            <a:off x="2497869" y="1565262"/>
            <a:ext cx="1041778" cy="1471493"/>
            <a:chOff x="1556810" y="2889654"/>
            <a:chExt cx="1905000" cy="2079754"/>
          </a:xfrm>
        </p:grpSpPr>
        <p:sp>
          <p:nvSpPr>
            <p:cNvPr id="41" name="ïṡḷîde"/>
            <p:cNvSpPr/>
            <p:nvPr/>
          </p:nvSpPr>
          <p:spPr>
            <a:xfrm>
              <a:off x="1556810" y="2889654"/>
              <a:ext cx="1905000" cy="1960650"/>
            </a:xfrm>
            <a:prstGeom prst="roundRect">
              <a:avLst>
                <a:gd name="adj" fmla="val 3932"/>
              </a:avLst>
            </a:pr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40"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sp>
        <p:nvSpPr>
          <p:cNvPr id="43" name="文本框 51"/>
          <p:cNvSpPr txBox="1"/>
          <p:nvPr/>
        </p:nvSpPr>
        <p:spPr>
          <a:xfrm>
            <a:off x="2508684" y="2357447"/>
            <a:ext cx="1020978" cy="25391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技术难点</a:t>
            </a:r>
          </a:p>
        </p:txBody>
      </p:sp>
      <p:grpSp>
        <p:nvGrpSpPr>
          <p:cNvPr id="44" name="ïŝļidé"/>
          <p:cNvGrpSpPr/>
          <p:nvPr/>
        </p:nvGrpSpPr>
        <p:grpSpPr>
          <a:xfrm>
            <a:off x="4050707" y="1569360"/>
            <a:ext cx="1041778" cy="1471493"/>
            <a:chOff x="1556810" y="2889654"/>
            <a:chExt cx="1905000" cy="2079754"/>
          </a:xfrm>
        </p:grpSpPr>
        <p:sp>
          <p:nvSpPr>
            <p:cNvPr id="50" name="ïṡḷîde"/>
            <p:cNvSpPr/>
            <p:nvPr/>
          </p:nvSpPr>
          <p:spPr>
            <a:xfrm>
              <a:off x="1556810" y="2889654"/>
              <a:ext cx="1905000" cy="1960650"/>
            </a:xfrm>
            <a:prstGeom prst="roundRect">
              <a:avLst>
                <a:gd name="adj" fmla="val 3932"/>
              </a:avLst>
            </a:pr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47"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grpSp>
        <p:nvGrpSpPr>
          <p:cNvPr id="83" name="ïŝļidé"/>
          <p:cNvGrpSpPr/>
          <p:nvPr/>
        </p:nvGrpSpPr>
        <p:grpSpPr>
          <a:xfrm>
            <a:off x="5732973" y="1565262"/>
            <a:ext cx="1041778" cy="1471493"/>
            <a:chOff x="1556810" y="2889654"/>
            <a:chExt cx="1905000" cy="2079754"/>
          </a:xfrm>
        </p:grpSpPr>
        <p:sp>
          <p:nvSpPr>
            <p:cNvPr id="86" name="ïṡḷîde"/>
            <p:cNvSpPr/>
            <p:nvPr/>
          </p:nvSpPr>
          <p:spPr>
            <a:xfrm>
              <a:off x="1556810" y="2889654"/>
              <a:ext cx="1905000" cy="1960650"/>
            </a:xfrm>
            <a:prstGeom prst="roundRect">
              <a:avLst>
                <a:gd name="adj" fmla="val 3932"/>
              </a:avLst>
            </a:pr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85"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grpSp>
        <p:nvGrpSpPr>
          <p:cNvPr id="88" name="ïŝļidé"/>
          <p:cNvGrpSpPr/>
          <p:nvPr/>
        </p:nvGrpSpPr>
        <p:grpSpPr>
          <a:xfrm>
            <a:off x="7421206" y="1575748"/>
            <a:ext cx="1041778" cy="1471493"/>
            <a:chOff x="1556810" y="2889654"/>
            <a:chExt cx="1905000" cy="2079754"/>
          </a:xfrm>
        </p:grpSpPr>
        <p:grpSp>
          <p:nvGrpSpPr>
            <p:cNvPr id="89" name="îŝḷiḋé"/>
            <p:cNvGrpSpPr/>
            <p:nvPr/>
          </p:nvGrpSpPr>
          <p:grpSpPr>
            <a:xfrm>
              <a:off x="1556810" y="2889654"/>
              <a:ext cx="1905000" cy="1960650"/>
              <a:chOff x="5869897" y="6133268"/>
              <a:chExt cx="3809999" cy="3921300"/>
            </a:xfrm>
          </p:grpSpPr>
          <p:sp>
            <p:nvSpPr>
              <p:cNvPr id="91" name="ïṡḷîde"/>
              <p:cNvSpPr/>
              <p:nvPr/>
            </p:nvSpPr>
            <p:spPr>
              <a:xfrm>
                <a:off x="5869897" y="6133268"/>
                <a:ext cx="3809999" cy="3921300"/>
              </a:xfrm>
              <a:prstGeom prst="roundRect">
                <a:avLst>
                  <a:gd name="adj" fmla="val 3932"/>
                </a:avLst>
              </a:pr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92" name="ísļîḋè"/>
              <p:cNvSpPr/>
              <p:nvPr/>
            </p:nvSpPr>
            <p:spPr bwMode="auto">
              <a:xfrm>
                <a:off x="7338853" y="6990175"/>
                <a:ext cx="979368" cy="75598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rgbClr val="6F93C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sp>
          <p:nvSpPr>
            <p:cNvPr id="90" name="îṧlíḍé"/>
            <p:cNvSpPr/>
            <p:nvPr/>
          </p:nvSpPr>
          <p:spPr>
            <a:xfrm rot="10800000">
              <a:off x="2339175" y="4681376"/>
              <a:ext cx="334117" cy="28803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solidFill>
                  <a:schemeClr val="accent2"/>
                </a:solidFill>
                <a:latin typeface="Agency FB" panose="020B0503020202020204" pitchFamily="34" charset="0"/>
              </a:endParaRPr>
            </a:p>
          </p:txBody>
        </p:sp>
      </p:grpSp>
      <p:sp>
        <p:nvSpPr>
          <p:cNvPr id="93" name="文本框 51"/>
          <p:cNvSpPr txBox="1"/>
          <p:nvPr/>
        </p:nvSpPr>
        <p:spPr>
          <a:xfrm>
            <a:off x="4065540" y="2357447"/>
            <a:ext cx="1020978" cy="438582"/>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产品测试与用户体验</a:t>
            </a:r>
          </a:p>
        </p:txBody>
      </p:sp>
      <p:sp>
        <p:nvSpPr>
          <p:cNvPr id="94" name="文本框 51"/>
          <p:cNvSpPr txBox="1"/>
          <p:nvPr/>
        </p:nvSpPr>
        <p:spPr>
          <a:xfrm>
            <a:off x="5732973" y="2357447"/>
            <a:ext cx="1020978" cy="25391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期望</a:t>
            </a:r>
          </a:p>
        </p:txBody>
      </p:sp>
      <p:sp>
        <p:nvSpPr>
          <p:cNvPr id="95" name="文本框 51"/>
          <p:cNvSpPr txBox="1"/>
          <p:nvPr/>
        </p:nvSpPr>
        <p:spPr>
          <a:xfrm>
            <a:off x="7442006" y="2357447"/>
            <a:ext cx="1020978" cy="253916"/>
          </a:xfrm>
          <a:prstGeom prst="rect">
            <a:avLst/>
          </a:prstGeom>
          <a:noFill/>
        </p:spPr>
        <p:txBody>
          <a:bodyPr wrap="square" lIns="68580" tIns="34290" rIns="68580" bIns="34290" rtlCol="0">
            <a:spAutoFit/>
            <a:scene3d>
              <a:camera prst="orthographicFront"/>
              <a:lightRig rig="threePt" dir="t"/>
            </a:scene3d>
            <a:sp3d contourW="12700"/>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分工说明</a:t>
            </a:r>
          </a:p>
        </p:txBody>
      </p:sp>
      <p:sp>
        <p:nvSpPr>
          <p:cNvPr id="96" name="iṩļíḋè"/>
          <p:cNvSpPr/>
          <p:nvPr/>
        </p:nvSpPr>
        <p:spPr bwMode="auto">
          <a:xfrm>
            <a:off x="2836002" y="1818610"/>
            <a:ext cx="346468" cy="34133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05028" h="596066">
                <a:moveTo>
                  <a:pt x="470081" y="563078"/>
                </a:moveTo>
                <a:lnTo>
                  <a:pt x="470081" y="565346"/>
                </a:lnTo>
                <a:cubicBezTo>
                  <a:pt x="470081" y="570912"/>
                  <a:pt x="474624" y="575448"/>
                  <a:pt x="480199" y="575448"/>
                </a:cubicBezTo>
                <a:lnTo>
                  <a:pt x="574260" y="575448"/>
                </a:lnTo>
                <a:cubicBezTo>
                  <a:pt x="579835" y="575448"/>
                  <a:pt x="584378" y="570912"/>
                  <a:pt x="584378" y="565346"/>
                </a:cubicBezTo>
                <a:lnTo>
                  <a:pt x="584378" y="563078"/>
                </a:lnTo>
                <a:close/>
                <a:moveTo>
                  <a:pt x="245405" y="563078"/>
                </a:moveTo>
                <a:lnTo>
                  <a:pt x="245405" y="565346"/>
                </a:lnTo>
                <a:cubicBezTo>
                  <a:pt x="245405" y="570912"/>
                  <a:pt x="249949" y="575448"/>
                  <a:pt x="255526" y="575448"/>
                </a:cubicBezTo>
                <a:lnTo>
                  <a:pt x="349502" y="575448"/>
                </a:lnTo>
                <a:cubicBezTo>
                  <a:pt x="355079" y="575448"/>
                  <a:pt x="359623" y="570912"/>
                  <a:pt x="359623" y="565346"/>
                </a:cubicBezTo>
                <a:lnTo>
                  <a:pt x="359623" y="563078"/>
                </a:lnTo>
                <a:close/>
                <a:moveTo>
                  <a:pt x="20650" y="563078"/>
                </a:moveTo>
                <a:lnTo>
                  <a:pt x="20650" y="565346"/>
                </a:lnTo>
                <a:cubicBezTo>
                  <a:pt x="20650" y="570912"/>
                  <a:pt x="25193" y="575448"/>
                  <a:pt x="30768" y="575448"/>
                </a:cubicBezTo>
                <a:lnTo>
                  <a:pt x="124829" y="575448"/>
                </a:lnTo>
                <a:cubicBezTo>
                  <a:pt x="130404" y="575448"/>
                  <a:pt x="134947" y="570912"/>
                  <a:pt x="134947" y="565346"/>
                </a:cubicBezTo>
                <a:lnTo>
                  <a:pt x="134947" y="563078"/>
                </a:lnTo>
                <a:close/>
                <a:moveTo>
                  <a:pt x="480199" y="389887"/>
                </a:moveTo>
                <a:cubicBezTo>
                  <a:pt x="474624" y="389887"/>
                  <a:pt x="470081" y="394423"/>
                  <a:pt x="470081" y="399990"/>
                </a:cubicBezTo>
                <a:lnTo>
                  <a:pt x="470081" y="542460"/>
                </a:lnTo>
                <a:lnTo>
                  <a:pt x="584378" y="542460"/>
                </a:lnTo>
                <a:lnTo>
                  <a:pt x="584378" y="399990"/>
                </a:lnTo>
                <a:cubicBezTo>
                  <a:pt x="584378" y="394423"/>
                  <a:pt x="579835" y="389887"/>
                  <a:pt x="574260" y="389887"/>
                </a:cubicBezTo>
                <a:close/>
                <a:moveTo>
                  <a:pt x="255526" y="389887"/>
                </a:moveTo>
                <a:cubicBezTo>
                  <a:pt x="249949" y="389887"/>
                  <a:pt x="245405" y="394423"/>
                  <a:pt x="245405" y="399990"/>
                </a:cubicBezTo>
                <a:lnTo>
                  <a:pt x="245405" y="542460"/>
                </a:lnTo>
                <a:lnTo>
                  <a:pt x="359623" y="542460"/>
                </a:lnTo>
                <a:lnTo>
                  <a:pt x="359623" y="399990"/>
                </a:lnTo>
                <a:cubicBezTo>
                  <a:pt x="359623" y="394423"/>
                  <a:pt x="355079" y="389887"/>
                  <a:pt x="349502" y="389887"/>
                </a:cubicBezTo>
                <a:close/>
                <a:moveTo>
                  <a:pt x="30768" y="389887"/>
                </a:moveTo>
                <a:cubicBezTo>
                  <a:pt x="25193" y="389887"/>
                  <a:pt x="20650" y="394423"/>
                  <a:pt x="20650" y="399990"/>
                </a:cubicBezTo>
                <a:lnTo>
                  <a:pt x="20650" y="542460"/>
                </a:lnTo>
                <a:lnTo>
                  <a:pt x="134947" y="542460"/>
                </a:lnTo>
                <a:lnTo>
                  <a:pt x="134947" y="399990"/>
                </a:lnTo>
                <a:cubicBezTo>
                  <a:pt x="134947" y="394423"/>
                  <a:pt x="130404" y="389887"/>
                  <a:pt x="124829" y="389887"/>
                </a:cubicBezTo>
                <a:close/>
                <a:moveTo>
                  <a:pt x="480199" y="369269"/>
                </a:moveTo>
                <a:lnTo>
                  <a:pt x="574260" y="369269"/>
                </a:lnTo>
                <a:cubicBezTo>
                  <a:pt x="591193" y="369269"/>
                  <a:pt x="605028" y="383083"/>
                  <a:pt x="605028" y="399990"/>
                </a:cubicBezTo>
                <a:lnTo>
                  <a:pt x="605028" y="565346"/>
                </a:lnTo>
                <a:cubicBezTo>
                  <a:pt x="605028" y="582355"/>
                  <a:pt x="591193" y="596066"/>
                  <a:pt x="574260" y="596066"/>
                </a:cubicBezTo>
                <a:lnTo>
                  <a:pt x="480199" y="596066"/>
                </a:lnTo>
                <a:cubicBezTo>
                  <a:pt x="463266" y="596066"/>
                  <a:pt x="449431" y="582355"/>
                  <a:pt x="449431" y="565346"/>
                </a:cubicBezTo>
                <a:lnTo>
                  <a:pt x="449431" y="399990"/>
                </a:lnTo>
                <a:cubicBezTo>
                  <a:pt x="449431" y="383083"/>
                  <a:pt x="463266" y="369269"/>
                  <a:pt x="480199" y="369269"/>
                </a:cubicBezTo>
                <a:close/>
                <a:moveTo>
                  <a:pt x="255526" y="369269"/>
                </a:moveTo>
                <a:lnTo>
                  <a:pt x="349502" y="369269"/>
                </a:lnTo>
                <a:cubicBezTo>
                  <a:pt x="366439" y="369269"/>
                  <a:pt x="380277" y="383083"/>
                  <a:pt x="380277" y="399990"/>
                </a:cubicBezTo>
                <a:lnTo>
                  <a:pt x="380277" y="565346"/>
                </a:lnTo>
                <a:cubicBezTo>
                  <a:pt x="380277" y="582355"/>
                  <a:pt x="366439" y="596066"/>
                  <a:pt x="349502" y="596066"/>
                </a:cubicBezTo>
                <a:lnTo>
                  <a:pt x="255526" y="596066"/>
                </a:lnTo>
                <a:cubicBezTo>
                  <a:pt x="238486" y="596066"/>
                  <a:pt x="224751" y="582355"/>
                  <a:pt x="224751" y="565346"/>
                </a:cubicBezTo>
                <a:lnTo>
                  <a:pt x="224751" y="399990"/>
                </a:lnTo>
                <a:cubicBezTo>
                  <a:pt x="224751" y="383083"/>
                  <a:pt x="238486" y="369269"/>
                  <a:pt x="255526" y="369269"/>
                </a:cubicBezTo>
                <a:close/>
                <a:moveTo>
                  <a:pt x="30768" y="369269"/>
                </a:moveTo>
                <a:lnTo>
                  <a:pt x="124829" y="369269"/>
                </a:lnTo>
                <a:cubicBezTo>
                  <a:pt x="141762" y="369269"/>
                  <a:pt x="155597" y="383083"/>
                  <a:pt x="155597" y="399990"/>
                </a:cubicBezTo>
                <a:lnTo>
                  <a:pt x="155597" y="565346"/>
                </a:lnTo>
                <a:cubicBezTo>
                  <a:pt x="155597" y="582355"/>
                  <a:pt x="141762" y="596066"/>
                  <a:pt x="124829" y="596066"/>
                </a:cubicBezTo>
                <a:lnTo>
                  <a:pt x="30768" y="596066"/>
                </a:lnTo>
                <a:cubicBezTo>
                  <a:pt x="13835" y="596066"/>
                  <a:pt x="0" y="582355"/>
                  <a:pt x="0" y="565346"/>
                </a:cubicBezTo>
                <a:lnTo>
                  <a:pt x="0" y="399990"/>
                </a:lnTo>
                <a:cubicBezTo>
                  <a:pt x="0" y="383083"/>
                  <a:pt x="13835" y="369269"/>
                  <a:pt x="30768" y="369269"/>
                </a:cubicBezTo>
                <a:close/>
                <a:moveTo>
                  <a:pt x="302495" y="234842"/>
                </a:moveTo>
                <a:cubicBezTo>
                  <a:pt x="308174" y="234842"/>
                  <a:pt x="312820" y="239482"/>
                  <a:pt x="312820" y="245153"/>
                </a:cubicBezTo>
                <a:lnTo>
                  <a:pt x="312820" y="292586"/>
                </a:lnTo>
                <a:lnTo>
                  <a:pt x="527172" y="292586"/>
                </a:lnTo>
                <a:cubicBezTo>
                  <a:pt x="532954" y="292586"/>
                  <a:pt x="537497" y="297226"/>
                  <a:pt x="537497" y="302898"/>
                </a:cubicBezTo>
                <a:lnTo>
                  <a:pt x="537497" y="340328"/>
                </a:lnTo>
                <a:cubicBezTo>
                  <a:pt x="537497" y="346000"/>
                  <a:pt x="532954" y="350640"/>
                  <a:pt x="527172" y="350640"/>
                </a:cubicBezTo>
                <a:cubicBezTo>
                  <a:pt x="521493" y="350640"/>
                  <a:pt x="516847" y="346000"/>
                  <a:pt x="516847" y="340328"/>
                </a:cubicBezTo>
                <a:lnTo>
                  <a:pt x="516847" y="313209"/>
                </a:lnTo>
                <a:lnTo>
                  <a:pt x="312820" y="313209"/>
                </a:lnTo>
                <a:lnTo>
                  <a:pt x="312820" y="340328"/>
                </a:lnTo>
                <a:cubicBezTo>
                  <a:pt x="312820" y="346000"/>
                  <a:pt x="308174" y="350640"/>
                  <a:pt x="302495" y="350640"/>
                </a:cubicBezTo>
                <a:cubicBezTo>
                  <a:pt x="296816" y="350640"/>
                  <a:pt x="292170" y="346000"/>
                  <a:pt x="292170" y="340328"/>
                </a:cubicBezTo>
                <a:lnTo>
                  <a:pt x="292170" y="313209"/>
                </a:lnTo>
                <a:lnTo>
                  <a:pt x="88040" y="313209"/>
                </a:lnTo>
                <a:lnTo>
                  <a:pt x="88040" y="340328"/>
                </a:lnTo>
                <a:cubicBezTo>
                  <a:pt x="88040" y="346000"/>
                  <a:pt x="83497" y="350640"/>
                  <a:pt x="77715" y="350640"/>
                </a:cubicBezTo>
                <a:cubicBezTo>
                  <a:pt x="72036" y="350640"/>
                  <a:pt x="67390" y="346000"/>
                  <a:pt x="67390" y="340328"/>
                </a:cubicBezTo>
                <a:lnTo>
                  <a:pt x="67390" y="302898"/>
                </a:lnTo>
                <a:cubicBezTo>
                  <a:pt x="67390" y="297226"/>
                  <a:pt x="72036" y="292586"/>
                  <a:pt x="77715" y="292586"/>
                </a:cubicBezTo>
                <a:lnTo>
                  <a:pt x="292170" y="292586"/>
                </a:lnTo>
                <a:lnTo>
                  <a:pt x="292170" y="245153"/>
                </a:lnTo>
                <a:cubicBezTo>
                  <a:pt x="292170" y="239482"/>
                  <a:pt x="296816" y="234842"/>
                  <a:pt x="302495" y="234842"/>
                </a:cubicBezTo>
                <a:close/>
                <a:moveTo>
                  <a:pt x="191705" y="153212"/>
                </a:moveTo>
                <a:lnTo>
                  <a:pt x="191705" y="160326"/>
                </a:lnTo>
                <a:cubicBezTo>
                  <a:pt x="191705" y="165894"/>
                  <a:pt x="196146" y="170431"/>
                  <a:pt x="201722" y="170431"/>
                </a:cubicBezTo>
                <a:lnTo>
                  <a:pt x="403307" y="170431"/>
                </a:lnTo>
                <a:cubicBezTo>
                  <a:pt x="408780" y="170431"/>
                  <a:pt x="413324" y="165894"/>
                  <a:pt x="413324" y="160326"/>
                </a:cubicBezTo>
                <a:lnTo>
                  <a:pt x="413324" y="153212"/>
                </a:lnTo>
                <a:close/>
                <a:moveTo>
                  <a:pt x="201722" y="20621"/>
                </a:moveTo>
                <a:cubicBezTo>
                  <a:pt x="196146" y="20621"/>
                  <a:pt x="191705" y="25054"/>
                  <a:pt x="191705" y="30622"/>
                </a:cubicBezTo>
                <a:lnTo>
                  <a:pt x="191705" y="132592"/>
                </a:lnTo>
                <a:lnTo>
                  <a:pt x="413324" y="132592"/>
                </a:lnTo>
                <a:lnTo>
                  <a:pt x="413324" y="30622"/>
                </a:lnTo>
                <a:cubicBezTo>
                  <a:pt x="413324" y="25054"/>
                  <a:pt x="408780" y="20621"/>
                  <a:pt x="403307" y="20621"/>
                </a:cubicBezTo>
                <a:close/>
                <a:moveTo>
                  <a:pt x="201722" y="0"/>
                </a:moveTo>
                <a:lnTo>
                  <a:pt x="403307" y="0"/>
                </a:lnTo>
                <a:cubicBezTo>
                  <a:pt x="420243" y="0"/>
                  <a:pt x="433978" y="13713"/>
                  <a:pt x="433978" y="30622"/>
                </a:cubicBezTo>
                <a:lnTo>
                  <a:pt x="433978" y="160326"/>
                </a:lnTo>
                <a:cubicBezTo>
                  <a:pt x="433978" y="177236"/>
                  <a:pt x="420243" y="191051"/>
                  <a:pt x="403307" y="191051"/>
                </a:cubicBezTo>
                <a:lnTo>
                  <a:pt x="312842" y="191051"/>
                </a:lnTo>
                <a:lnTo>
                  <a:pt x="312842" y="203424"/>
                </a:lnTo>
                <a:lnTo>
                  <a:pt x="378212" y="203424"/>
                </a:lnTo>
                <a:cubicBezTo>
                  <a:pt x="383892" y="203424"/>
                  <a:pt x="388539" y="208064"/>
                  <a:pt x="388539" y="213734"/>
                </a:cubicBezTo>
                <a:cubicBezTo>
                  <a:pt x="388539" y="219405"/>
                  <a:pt x="383892" y="224045"/>
                  <a:pt x="378212" y="224045"/>
                </a:cubicBezTo>
                <a:lnTo>
                  <a:pt x="226817" y="224045"/>
                </a:lnTo>
                <a:cubicBezTo>
                  <a:pt x="221034" y="224045"/>
                  <a:pt x="216490" y="219405"/>
                  <a:pt x="216490" y="213734"/>
                </a:cubicBezTo>
                <a:cubicBezTo>
                  <a:pt x="216490" y="208064"/>
                  <a:pt x="221034" y="203424"/>
                  <a:pt x="226817" y="203424"/>
                </a:cubicBezTo>
                <a:lnTo>
                  <a:pt x="292187" y="203424"/>
                </a:lnTo>
                <a:lnTo>
                  <a:pt x="292187" y="191051"/>
                </a:lnTo>
                <a:lnTo>
                  <a:pt x="201722" y="191051"/>
                </a:lnTo>
                <a:cubicBezTo>
                  <a:pt x="184786" y="191051"/>
                  <a:pt x="171051" y="177236"/>
                  <a:pt x="171051" y="160326"/>
                </a:cubicBezTo>
                <a:lnTo>
                  <a:pt x="171051" y="30622"/>
                </a:lnTo>
                <a:cubicBezTo>
                  <a:pt x="171051" y="13713"/>
                  <a:pt x="184786" y="0"/>
                  <a:pt x="201722" y="0"/>
                </a:cubicBezTo>
                <a:close/>
              </a:path>
            </a:pathLst>
          </a:custGeom>
          <a:solidFill>
            <a:srgbClr val="6F93C6"/>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97" name="íṧ1íḓe"/>
          <p:cNvSpPr/>
          <p:nvPr/>
        </p:nvSpPr>
        <p:spPr bwMode="auto">
          <a:xfrm>
            <a:off x="4411036" y="1840705"/>
            <a:ext cx="346468" cy="33971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2AB7C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98" name="îs1îḋè"/>
          <p:cNvSpPr/>
          <p:nvPr/>
        </p:nvSpPr>
        <p:spPr bwMode="auto">
          <a:xfrm>
            <a:off x="6077236" y="1880451"/>
            <a:ext cx="346468" cy="303313"/>
          </a:xfrm>
          <a:custGeom>
            <a:avLst/>
            <a:gdLst>
              <a:gd name="T0" fmla="*/ 793 w 853"/>
              <a:gd name="T1" fmla="*/ 481 h 748"/>
              <a:gd name="T2" fmla="*/ 840 w 853"/>
              <a:gd name="T3" fmla="*/ 71 h 748"/>
              <a:gd name="T4" fmla="*/ 840 w 853"/>
              <a:gd name="T5" fmla="*/ 45 h 748"/>
              <a:gd name="T6" fmla="*/ 463 w 853"/>
              <a:gd name="T7" fmla="*/ 45 h 748"/>
              <a:gd name="T8" fmla="*/ 449 w 853"/>
              <a:gd name="T9" fmla="*/ 0 h 748"/>
              <a:gd name="T10" fmla="*/ 376 w 853"/>
              <a:gd name="T11" fmla="*/ 13 h 748"/>
              <a:gd name="T12" fmla="*/ 73 w 853"/>
              <a:gd name="T13" fmla="*/ 45 h 748"/>
              <a:gd name="T14" fmla="*/ 0 w 853"/>
              <a:gd name="T15" fmla="*/ 58 h 748"/>
              <a:gd name="T16" fmla="*/ 60 w 853"/>
              <a:gd name="T17" fmla="*/ 71 h 748"/>
              <a:gd name="T18" fmla="*/ 13 w 853"/>
              <a:gd name="T19" fmla="*/ 481 h 748"/>
              <a:gd name="T20" fmla="*/ 13 w 853"/>
              <a:gd name="T21" fmla="*/ 507 h 748"/>
              <a:gd name="T22" fmla="*/ 414 w 853"/>
              <a:gd name="T23" fmla="*/ 507 h 748"/>
              <a:gd name="T24" fmla="*/ 413 w 853"/>
              <a:gd name="T25" fmla="*/ 565 h 748"/>
              <a:gd name="T26" fmla="*/ 216 w 853"/>
              <a:gd name="T27" fmla="*/ 721 h 748"/>
              <a:gd name="T28" fmla="*/ 216 w 853"/>
              <a:gd name="T29" fmla="*/ 747 h 748"/>
              <a:gd name="T30" fmla="*/ 314 w 853"/>
              <a:gd name="T31" fmla="*/ 748 h 748"/>
              <a:gd name="T32" fmla="*/ 425 w 853"/>
              <a:gd name="T33" fmla="*/ 747 h 748"/>
              <a:gd name="T34" fmla="*/ 428 w 853"/>
              <a:gd name="T35" fmla="*/ 747 h 748"/>
              <a:gd name="T36" fmla="*/ 539 w 853"/>
              <a:gd name="T37" fmla="*/ 748 h 748"/>
              <a:gd name="T38" fmla="*/ 643 w 853"/>
              <a:gd name="T39" fmla="*/ 747 h 748"/>
              <a:gd name="T40" fmla="*/ 643 w 853"/>
              <a:gd name="T41" fmla="*/ 721 h 748"/>
              <a:gd name="T42" fmla="*/ 440 w 853"/>
              <a:gd name="T43" fmla="*/ 565 h 748"/>
              <a:gd name="T44" fmla="*/ 440 w 853"/>
              <a:gd name="T45" fmla="*/ 507 h 748"/>
              <a:gd name="T46" fmla="*/ 840 w 853"/>
              <a:gd name="T47" fmla="*/ 507 h 748"/>
              <a:gd name="T48" fmla="*/ 840 w 853"/>
              <a:gd name="T49" fmla="*/ 481 h 748"/>
              <a:gd name="T50" fmla="*/ 413 w 853"/>
              <a:gd name="T51" fmla="*/ 721 h 748"/>
              <a:gd name="T52" fmla="*/ 413 w 853"/>
              <a:gd name="T53" fmla="*/ 612 h 748"/>
              <a:gd name="T54" fmla="*/ 440 w 853"/>
              <a:gd name="T55" fmla="*/ 721 h 748"/>
              <a:gd name="T56" fmla="*/ 514 w 853"/>
              <a:gd name="T57" fmla="*/ 721 h 748"/>
              <a:gd name="T58" fmla="*/ 436 w 853"/>
              <a:gd name="T59" fmla="*/ 26 h 748"/>
              <a:gd name="T60" fmla="*/ 402 w 853"/>
              <a:gd name="T61" fmla="*/ 45 h 748"/>
              <a:gd name="T62" fmla="*/ 87 w 853"/>
              <a:gd name="T63" fmla="*/ 481 h 748"/>
              <a:gd name="T64" fmla="*/ 389 w 853"/>
              <a:gd name="T65" fmla="*/ 71 h 748"/>
              <a:gd name="T66" fmla="*/ 767 w 853"/>
              <a:gd name="T67" fmla="*/ 71 h 748"/>
              <a:gd name="T68" fmla="*/ 87 w 853"/>
              <a:gd name="T69" fmla="*/ 481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3" h="748">
                <a:moveTo>
                  <a:pt x="840" y="481"/>
                </a:moveTo>
                <a:lnTo>
                  <a:pt x="793" y="481"/>
                </a:lnTo>
                <a:lnTo>
                  <a:pt x="793" y="71"/>
                </a:lnTo>
                <a:lnTo>
                  <a:pt x="840" y="71"/>
                </a:lnTo>
                <a:cubicBezTo>
                  <a:pt x="847" y="71"/>
                  <a:pt x="853" y="65"/>
                  <a:pt x="853" y="58"/>
                </a:cubicBezTo>
                <a:cubicBezTo>
                  <a:pt x="853" y="51"/>
                  <a:pt x="847" y="45"/>
                  <a:pt x="840" y="45"/>
                </a:cubicBezTo>
                <a:lnTo>
                  <a:pt x="780" y="45"/>
                </a:lnTo>
                <a:lnTo>
                  <a:pt x="463" y="45"/>
                </a:lnTo>
                <a:lnTo>
                  <a:pt x="463" y="13"/>
                </a:lnTo>
                <a:cubicBezTo>
                  <a:pt x="463" y="6"/>
                  <a:pt x="457" y="0"/>
                  <a:pt x="449" y="0"/>
                </a:cubicBezTo>
                <a:lnTo>
                  <a:pt x="389" y="0"/>
                </a:lnTo>
                <a:cubicBezTo>
                  <a:pt x="382" y="0"/>
                  <a:pt x="376" y="6"/>
                  <a:pt x="376" y="13"/>
                </a:cubicBezTo>
                <a:lnTo>
                  <a:pt x="376" y="45"/>
                </a:lnTo>
                <a:lnTo>
                  <a:pt x="73" y="45"/>
                </a:lnTo>
                <a:lnTo>
                  <a:pt x="13" y="45"/>
                </a:lnTo>
                <a:cubicBezTo>
                  <a:pt x="6" y="45"/>
                  <a:pt x="0" y="51"/>
                  <a:pt x="0" y="58"/>
                </a:cubicBezTo>
                <a:cubicBezTo>
                  <a:pt x="0" y="65"/>
                  <a:pt x="6" y="71"/>
                  <a:pt x="13" y="71"/>
                </a:cubicBezTo>
                <a:lnTo>
                  <a:pt x="60" y="71"/>
                </a:lnTo>
                <a:lnTo>
                  <a:pt x="60" y="481"/>
                </a:lnTo>
                <a:lnTo>
                  <a:pt x="13" y="481"/>
                </a:lnTo>
                <a:cubicBezTo>
                  <a:pt x="6" y="481"/>
                  <a:pt x="0" y="487"/>
                  <a:pt x="0" y="494"/>
                </a:cubicBezTo>
                <a:cubicBezTo>
                  <a:pt x="0" y="501"/>
                  <a:pt x="6" y="507"/>
                  <a:pt x="13" y="507"/>
                </a:cubicBezTo>
                <a:lnTo>
                  <a:pt x="73" y="507"/>
                </a:lnTo>
                <a:lnTo>
                  <a:pt x="414" y="507"/>
                </a:lnTo>
                <a:cubicBezTo>
                  <a:pt x="414" y="508"/>
                  <a:pt x="413" y="508"/>
                  <a:pt x="413" y="509"/>
                </a:cubicBezTo>
                <a:lnTo>
                  <a:pt x="413" y="565"/>
                </a:lnTo>
                <a:lnTo>
                  <a:pt x="307" y="721"/>
                </a:lnTo>
                <a:lnTo>
                  <a:pt x="216" y="721"/>
                </a:lnTo>
                <a:cubicBezTo>
                  <a:pt x="209" y="721"/>
                  <a:pt x="203" y="727"/>
                  <a:pt x="203" y="734"/>
                </a:cubicBezTo>
                <a:cubicBezTo>
                  <a:pt x="203" y="741"/>
                  <a:pt x="209" y="747"/>
                  <a:pt x="216" y="747"/>
                </a:cubicBezTo>
                <a:lnTo>
                  <a:pt x="312" y="747"/>
                </a:lnTo>
                <a:cubicBezTo>
                  <a:pt x="312" y="748"/>
                  <a:pt x="313" y="748"/>
                  <a:pt x="314" y="748"/>
                </a:cubicBezTo>
                <a:cubicBezTo>
                  <a:pt x="315" y="748"/>
                  <a:pt x="316" y="748"/>
                  <a:pt x="317" y="747"/>
                </a:cubicBezTo>
                <a:lnTo>
                  <a:pt x="425" y="747"/>
                </a:lnTo>
                <a:cubicBezTo>
                  <a:pt x="426" y="747"/>
                  <a:pt x="426" y="748"/>
                  <a:pt x="427" y="748"/>
                </a:cubicBezTo>
                <a:cubicBezTo>
                  <a:pt x="427" y="748"/>
                  <a:pt x="428" y="747"/>
                  <a:pt x="428" y="747"/>
                </a:cubicBezTo>
                <a:lnTo>
                  <a:pt x="537" y="747"/>
                </a:lnTo>
                <a:cubicBezTo>
                  <a:pt x="537" y="748"/>
                  <a:pt x="538" y="748"/>
                  <a:pt x="539" y="748"/>
                </a:cubicBezTo>
                <a:cubicBezTo>
                  <a:pt x="540" y="748"/>
                  <a:pt x="541" y="748"/>
                  <a:pt x="542" y="747"/>
                </a:cubicBezTo>
                <a:lnTo>
                  <a:pt x="643" y="747"/>
                </a:lnTo>
                <a:cubicBezTo>
                  <a:pt x="650" y="747"/>
                  <a:pt x="656" y="741"/>
                  <a:pt x="656" y="734"/>
                </a:cubicBezTo>
                <a:cubicBezTo>
                  <a:pt x="656" y="727"/>
                  <a:pt x="650" y="721"/>
                  <a:pt x="643" y="721"/>
                </a:cubicBezTo>
                <a:lnTo>
                  <a:pt x="546" y="721"/>
                </a:lnTo>
                <a:lnTo>
                  <a:pt x="440" y="565"/>
                </a:lnTo>
                <a:lnTo>
                  <a:pt x="440" y="509"/>
                </a:lnTo>
                <a:cubicBezTo>
                  <a:pt x="440" y="508"/>
                  <a:pt x="440" y="508"/>
                  <a:pt x="440" y="507"/>
                </a:cubicBezTo>
                <a:lnTo>
                  <a:pt x="780" y="507"/>
                </a:lnTo>
                <a:lnTo>
                  <a:pt x="840" y="507"/>
                </a:lnTo>
                <a:cubicBezTo>
                  <a:pt x="847" y="507"/>
                  <a:pt x="853" y="501"/>
                  <a:pt x="853" y="494"/>
                </a:cubicBezTo>
                <a:cubicBezTo>
                  <a:pt x="853" y="487"/>
                  <a:pt x="847" y="481"/>
                  <a:pt x="840" y="481"/>
                </a:cubicBezTo>
                <a:close/>
                <a:moveTo>
                  <a:pt x="413" y="612"/>
                </a:moveTo>
                <a:lnTo>
                  <a:pt x="413" y="721"/>
                </a:lnTo>
                <a:lnTo>
                  <a:pt x="339" y="721"/>
                </a:lnTo>
                <a:lnTo>
                  <a:pt x="413" y="612"/>
                </a:lnTo>
                <a:close/>
                <a:moveTo>
                  <a:pt x="514" y="721"/>
                </a:moveTo>
                <a:lnTo>
                  <a:pt x="440" y="721"/>
                </a:lnTo>
                <a:lnTo>
                  <a:pt x="440" y="612"/>
                </a:lnTo>
                <a:lnTo>
                  <a:pt x="514" y="721"/>
                </a:lnTo>
                <a:close/>
                <a:moveTo>
                  <a:pt x="402" y="26"/>
                </a:moveTo>
                <a:lnTo>
                  <a:pt x="436" y="26"/>
                </a:lnTo>
                <a:lnTo>
                  <a:pt x="436" y="45"/>
                </a:lnTo>
                <a:lnTo>
                  <a:pt x="402" y="45"/>
                </a:lnTo>
                <a:lnTo>
                  <a:pt x="402" y="26"/>
                </a:lnTo>
                <a:close/>
                <a:moveTo>
                  <a:pt x="87" y="481"/>
                </a:moveTo>
                <a:lnTo>
                  <a:pt x="87" y="71"/>
                </a:lnTo>
                <a:lnTo>
                  <a:pt x="389" y="71"/>
                </a:lnTo>
                <a:lnTo>
                  <a:pt x="449" y="71"/>
                </a:lnTo>
                <a:lnTo>
                  <a:pt x="767" y="71"/>
                </a:lnTo>
                <a:lnTo>
                  <a:pt x="767" y="481"/>
                </a:lnTo>
                <a:lnTo>
                  <a:pt x="87" y="481"/>
                </a:lnTo>
                <a:close/>
              </a:path>
            </a:pathLst>
          </a:custGeom>
          <a:solidFill>
            <a:srgbClr val="2AB7C2"/>
          </a:solid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solidFill>
                <a:schemeClr val="accent2"/>
              </a:solidFill>
              <a:latin typeface="Agency FB" panose="020B0503020202020204" pitchFamily="34" charset="0"/>
            </a:endParaRPr>
          </a:p>
        </p:txBody>
      </p:sp>
      <p:sp>
        <p:nvSpPr>
          <p:cNvPr id="100" name="文本框 195"/>
          <p:cNvSpPr txBox="1"/>
          <p:nvPr/>
        </p:nvSpPr>
        <p:spPr>
          <a:xfrm>
            <a:off x="5589999" y="3589864"/>
            <a:ext cx="1320942" cy="636328"/>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100" dirty="0">
                <a:latin typeface="Century Gothic" panose="020B0502020202020204" pitchFamily="34" charset="0"/>
                <a:ea typeface="+mj-ea"/>
              </a:rPr>
              <a:t>根据用户建议改进产品与后续发展方向</a:t>
            </a:r>
            <a:endParaRPr lang="en-US" altLang="zh-CN" sz="1100" dirty="0">
              <a:latin typeface="Century Gothic" panose="020B0502020202020204" pitchFamily="34" charset="0"/>
              <a:ea typeface="+mj-ea"/>
            </a:endParaRPr>
          </a:p>
        </p:txBody>
      </p:sp>
      <p:sp>
        <p:nvSpPr>
          <p:cNvPr id="101" name="文本框 195"/>
          <p:cNvSpPr txBox="1"/>
          <p:nvPr/>
        </p:nvSpPr>
        <p:spPr>
          <a:xfrm>
            <a:off x="7275657" y="3587563"/>
            <a:ext cx="1320942" cy="443326"/>
          </a:xfrm>
          <a:prstGeom prst="rect">
            <a:avLst/>
          </a:prstGeom>
          <a:noFill/>
        </p:spPr>
        <p:txBody>
          <a:bodyPr wrap="square" lIns="68580" tIns="34290" rIns="68580" bIns="34290" rtlCol="0">
            <a:spAutoFit/>
            <a:scene3d>
              <a:camera prst="orthographicFront"/>
              <a:lightRig rig="threePt" dir="t"/>
            </a:scene3d>
            <a:sp3d contourW="12700"/>
          </a:bodyPr>
          <a:lstStyle/>
          <a:p>
            <a:pPr algn="ctr">
              <a:lnSpc>
                <a:spcPct val="114000"/>
              </a:lnSpc>
            </a:pPr>
            <a:r>
              <a:rPr lang="zh-CN" altLang="en-US" sz="1100" dirty="0">
                <a:latin typeface="Century Gothic" panose="020B0502020202020204" pitchFamily="34" charset="0"/>
                <a:ea typeface="+mj-ea"/>
              </a:rPr>
              <a:t>开发过程的工作量以及分工明细</a:t>
            </a:r>
            <a:endParaRPr lang="en-US" altLang="zh-CN" sz="1100" dirty="0">
              <a:latin typeface="Century Gothic" panose="020B0502020202020204" pitchFamily="34" charset="0"/>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4" cstate="print">
            <a:extLst>
              <a:ext uri="{28A0092B-C50C-407E-A947-70E740481C1C}">
                <a14:useLocalDpi xmlns:a14="http://schemas.microsoft.com/office/drawing/2010/main" val="0"/>
              </a:ext>
            </a:extLst>
          </a:blip>
          <a:srcRect l="7832" r="7832"/>
          <a:stretch>
            <a:fillRect/>
          </a:stretch>
        </p:blipFill>
        <p:spPr>
          <a:xfrm rot="16200000">
            <a:off x="2000252" y="-2000252"/>
            <a:ext cx="5143500" cy="9144001"/>
          </a:xfrm>
          <a:prstGeom prst="rect">
            <a:avLst/>
          </a:prstGeom>
        </p:spPr>
      </p:pic>
      <p:grpSp>
        <p:nvGrpSpPr>
          <p:cNvPr id="39" name="组合 38"/>
          <p:cNvGrpSpPr/>
          <p:nvPr/>
        </p:nvGrpSpPr>
        <p:grpSpPr>
          <a:xfrm>
            <a:off x="6225029" y="1827776"/>
            <a:ext cx="770573" cy="1282905"/>
            <a:chOff x="13963" y="4863"/>
            <a:chExt cx="1618" cy="3438"/>
          </a:xfrm>
        </p:grpSpPr>
        <p:sp>
          <p:nvSpPr>
            <p:cNvPr id="37" name="矩形 36"/>
            <p:cNvSpPr/>
            <p:nvPr/>
          </p:nvSpPr>
          <p:spPr>
            <a:xfrm>
              <a:off x="15461" y="4863"/>
              <a:ext cx="120" cy="3389"/>
            </a:xfrm>
            <a:prstGeom prst="rect">
              <a:avLst/>
            </a:prstGeom>
            <a:solidFill>
              <a:srgbClr val="2AB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endParaRPr>
            </a:p>
          </p:txBody>
        </p:sp>
        <p:sp>
          <p:nvSpPr>
            <p:cNvPr id="38" name="矩形 37"/>
            <p:cNvSpPr/>
            <p:nvPr/>
          </p:nvSpPr>
          <p:spPr>
            <a:xfrm>
              <a:off x="13963" y="8176"/>
              <a:ext cx="1600" cy="125"/>
            </a:xfrm>
            <a:prstGeom prst="rect">
              <a:avLst/>
            </a:prstGeom>
            <a:solidFill>
              <a:srgbClr val="2AB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0000"/>
                </a:solidFill>
                <a:effectLst/>
                <a:uLnTx/>
                <a:uFillTx/>
                <a:latin typeface="等线" panose="02010600030101010101" charset="-122"/>
                <a:ea typeface="等线" panose="02010600030101010101" charset="-122"/>
                <a:cs typeface="+mn-cs"/>
              </a:endParaRPr>
            </a:p>
          </p:txBody>
        </p:sp>
      </p:grpSp>
      <p:grpSp>
        <p:nvGrpSpPr>
          <p:cNvPr id="40" name="组合 39"/>
          <p:cNvGrpSpPr/>
          <p:nvPr/>
        </p:nvGrpSpPr>
        <p:grpSpPr>
          <a:xfrm rot="10800000">
            <a:off x="2218973" y="1635733"/>
            <a:ext cx="1412450" cy="1494506"/>
            <a:chOff x="12173" y="2349"/>
            <a:chExt cx="3408" cy="5952"/>
          </a:xfrm>
        </p:grpSpPr>
        <p:sp>
          <p:nvSpPr>
            <p:cNvPr id="41" name="矩形 40"/>
            <p:cNvSpPr/>
            <p:nvPr/>
          </p:nvSpPr>
          <p:spPr>
            <a:xfrm flipV="1">
              <a:off x="12173" y="2349"/>
              <a:ext cx="3366" cy="228"/>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sp>
          <p:nvSpPr>
            <p:cNvPr id="42" name="矩形 41"/>
            <p:cNvSpPr/>
            <p:nvPr/>
          </p:nvSpPr>
          <p:spPr>
            <a:xfrm>
              <a:off x="15462" y="2425"/>
              <a:ext cx="119" cy="5826"/>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
          <p:nvSpPr>
            <p:cNvPr id="43" name="矩形 42"/>
            <p:cNvSpPr/>
            <p:nvPr/>
          </p:nvSpPr>
          <p:spPr>
            <a:xfrm>
              <a:off x="13955" y="8176"/>
              <a:ext cx="1600" cy="125"/>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grpSp>
      <p:sp>
        <p:nvSpPr>
          <p:cNvPr id="44" name="文本框 43"/>
          <p:cNvSpPr txBox="1"/>
          <p:nvPr/>
        </p:nvSpPr>
        <p:spPr>
          <a:xfrm>
            <a:off x="3358452" y="2941534"/>
            <a:ext cx="2807983" cy="284693"/>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2023</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a:t>
            </a:r>
            <a:r>
              <a:rPr lang="en-US" altLang="zh-CN" dirty="0">
                <a:solidFill>
                  <a:srgbClr val="000000"/>
                </a:solidFill>
                <a:latin typeface="微软雅黑" panose="020B0503020204020204" pitchFamily="34" charset="-122"/>
                <a:ea typeface="微软雅黑" panose="020B0503020204020204" pitchFamily="34" charset="-122"/>
              </a:rPr>
              <a:t>6</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月</a:t>
            </a:r>
            <a:r>
              <a:rPr lang="en-US" altLang="zh-CN" dirty="0">
                <a:solidFill>
                  <a:srgbClr val="000000"/>
                </a:solidFill>
                <a:latin typeface="微软雅黑" panose="020B0503020204020204" pitchFamily="34" charset="-122"/>
                <a:ea typeface="微软雅黑" panose="020B0503020204020204" pitchFamily="34" charset="-122"/>
              </a:rPr>
              <a:t>15</a:t>
            </a:r>
            <a:r>
              <a:rPr lang="zh-CN" altLang="en-US" dirty="0">
                <a:solidFill>
                  <a:srgbClr val="000000"/>
                </a:solidFill>
                <a:latin typeface="微软雅黑" panose="020B0503020204020204" pitchFamily="34" charset="-122"/>
                <a:ea typeface="微软雅黑" panose="020B0503020204020204" pitchFamily="34" charset="-122"/>
              </a:rPr>
              <a:t>日</a:t>
            </a:r>
            <a:endParaRPr kumimoji="0" lang="zh-CN"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2528173" y="1756026"/>
            <a:ext cx="4087654" cy="1177245"/>
          </a:xfrm>
          <a:prstGeom prst="rect">
            <a:avLst/>
          </a:prstGeom>
          <a:noFill/>
        </p:spPr>
        <p:txBody>
          <a:bodyPr wrap="square" lIns="68580" tIns="34290" rIns="68580" bIns="34290" rtlCol="0">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lang="zh-CN" altLang="en-US" sz="7200" b="1" dirty="0">
                <a:gradFill>
                  <a:gsLst>
                    <a:gs pos="0">
                      <a:srgbClr val="6F93C6"/>
                    </a:gs>
                    <a:gs pos="100000">
                      <a:srgbClr val="2AB7C2"/>
                    </a:gs>
                  </a:gsLst>
                  <a:lin ang="5400000" scaled="1"/>
                </a:gradFill>
                <a:latin typeface="微软雅黑" panose="020B0503020204020204" pitchFamily="34" charset="-122"/>
                <a:ea typeface="微软雅黑" panose="020B0503020204020204" pitchFamily="34" charset="-122"/>
              </a:rPr>
              <a:t>感谢聆听</a:t>
            </a:r>
            <a:endParaRPr kumimoji="0" lang="zh-CN" altLang="zh-CN" sz="7200" b="1" i="0" u="none" strike="noStrike" kern="1200" cap="none" spc="0" normalizeH="0" baseline="0" noProof="0" dirty="0">
              <a:ln>
                <a:noFill/>
              </a:ln>
              <a:gradFill>
                <a:gsLst>
                  <a:gs pos="0">
                    <a:srgbClr val="6F93C6"/>
                  </a:gs>
                  <a:gs pos="100000">
                    <a:srgbClr val="2AB7C2"/>
                  </a:gs>
                </a:gsLst>
                <a:lin ang="5400000" scaled="1"/>
              </a:gra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2528173" y="1535719"/>
            <a:ext cx="4819178" cy="253916"/>
          </a:xfrm>
          <a:prstGeom prst="rect">
            <a:avLst/>
          </a:prstGeom>
          <a:noFill/>
        </p:spPr>
        <p:txBody>
          <a:bodyPr wrap="square" lIns="68580" tIns="3429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华文细黑" panose="02010600040101010101" pitchFamily="2" charset="-122"/>
                <a:ea typeface="华文细黑" panose="02010600040101010101" pitchFamily="2" charset="-122"/>
                <a:cs typeface="+mn-cs"/>
              </a:rPr>
              <a:t>Welcome change and be brave and innovative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696223" y="-1685772"/>
            <a:ext cx="5751554" cy="8623274"/>
          </a:xfrm>
          <a:prstGeom prst="rect">
            <a:avLst/>
          </a:prstGeom>
        </p:spPr>
      </p:pic>
      <p:sp>
        <p:nvSpPr>
          <p:cNvPr id="14" name="Freeform 73"/>
          <p:cNvSpPr/>
          <p:nvPr/>
        </p:nvSpPr>
        <p:spPr bwMode="auto">
          <a:xfrm rot="5400000">
            <a:off x="1297345" y="1083623"/>
            <a:ext cx="2943462" cy="2945399"/>
          </a:xfrm>
          <a:prstGeom prst="ellipse">
            <a:avLst/>
          </a:prstGeom>
          <a:solidFill>
            <a:srgbClr val="2AB7C2"/>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2" name="组合 1"/>
          <p:cNvGrpSpPr/>
          <p:nvPr/>
        </p:nvGrpSpPr>
        <p:grpSpPr>
          <a:xfrm rot="5400000">
            <a:off x="742298" y="1034705"/>
            <a:ext cx="3041233" cy="3043234"/>
            <a:chOff x="1967541" y="1578033"/>
            <a:chExt cx="3217334" cy="3219451"/>
          </a:xfrm>
        </p:grpSpPr>
        <p:sp>
          <p:nvSpPr>
            <p:cNvPr id="10" name="Freeform 73"/>
            <p:cNvSpPr/>
            <p:nvPr/>
          </p:nvSpPr>
          <p:spPr bwMode="auto">
            <a:xfrm>
              <a:off x="1967541" y="1578033"/>
              <a:ext cx="3217334" cy="3219451"/>
            </a:xfrm>
            <a:prstGeom prst="ellipse">
              <a:avLst/>
            </a:prstGeom>
            <a:solidFill>
              <a:srgbClr val="6F93C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4" name="组合 3"/>
            <p:cNvGrpSpPr/>
            <p:nvPr/>
          </p:nvGrpSpPr>
          <p:grpSpPr>
            <a:xfrm>
              <a:off x="3153509" y="1960329"/>
              <a:ext cx="1009019" cy="2364485"/>
              <a:chOff x="4261295" y="262650"/>
              <a:chExt cx="756764" cy="1773364"/>
            </a:xfrm>
          </p:grpSpPr>
          <p:sp>
            <p:nvSpPr>
              <p:cNvPr id="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latin typeface="微软雅黑" panose="020B0503020204020204" pitchFamily="34" charset="-122"/>
                    <a:ea typeface="微软雅黑" panose="020B0503020204020204" pitchFamily="34" charset="-122"/>
                  </a:rPr>
                  <a:t>Contents</a:t>
                </a:r>
              </a:p>
            </p:txBody>
          </p:sp>
          <p:sp>
            <p:nvSpPr>
              <p:cNvPr id="6" name="Rectangle 9"/>
              <p:cNvSpPr/>
              <p:nvPr/>
            </p:nvSpPr>
            <p:spPr>
              <a:xfrm rot="16200000">
                <a:off x="3720862" y="803083"/>
                <a:ext cx="1773364" cy="692497"/>
              </a:xfrm>
              <a:prstGeom prst="rect">
                <a:avLst/>
              </a:prstGeom>
            </p:spPr>
            <p:txBody>
              <a:bodyPr wrap="square">
                <a:normAutofit fontScale="92500"/>
              </a:bodyPr>
              <a:lstStyle/>
              <a:p>
                <a:pPr algn="ctr" defTabSz="913765"/>
                <a:r>
                  <a:rPr lang="en-US" altLang="zh-CN" sz="4000" b="1" kern="0" dirty="0">
                    <a:solidFill>
                      <a:schemeClr val="bg1"/>
                    </a:solidFill>
                    <a:latin typeface="微软雅黑" panose="020B0503020204020204" pitchFamily="34" charset="-122"/>
                    <a:ea typeface="微软雅黑" panose="020B0503020204020204" pitchFamily="34" charset="-122"/>
                  </a:rPr>
                  <a:t>PART 01</a:t>
                </a:r>
                <a:endParaRPr lang="zh-CN" altLang="en-US" sz="4000" b="1" kern="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a:off x="4999987" y="1913495"/>
            <a:ext cx="3550741" cy="883832"/>
          </a:xfrm>
          <a:prstGeom prst="rect">
            <a:avLst/>
          </a:prstGeom>
        </p:spPr>
        <p:txBody>
          <a:bodyPr wrap="square" lIns="68580" tIns="34290" rIns="68580" bIns="34290">
            <a:spAutoFit/>
          </a:bodyPr>
          <a:lstStyle/>
          <a:p>
            <a:pPr algn="ctr">
              <a:lnSpc>
                <a:spcPct val="150000"/>
              </a:lnSpc>
              <a:defRPr/>
            </a:pPr>
            <a:r>
              <a:rPr lang="zh-CN" altLang="en-US" sz="4000" b="1" spc="225" dirty="0">
                <a:solidFill>
                  <a:srgbClr val="333333"/>
                </a:solidFill>
                <a:latin typeface="微软雅黑" panose="020B0503020204020204" pitchFamily="34" charset="-122"/>
                <a:ea typeface="微软雅黑" panose="020B0503020204020204" pitchFamily="34" charset="-122"/>
                <a:cs typeface="+mn-ea"/>
                <a:sym typeface="+mn-lt"/>
              </a:rPr>
              <a:t>功能描述</a:t>
            </a:r>
            <a:endParaRPr lang="zh-CN" altLang="en-US" sz="1600" b="1" spc="225" dirty="0">
              <a:solidFill>
                <a:srgbClr val="333333"/>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Parallelogram 3"/>
          <p:cNvSpPr/>
          <p:nvPr/>
        </p:nvSpPr>
        <p:spPr>
          <a:xfrm>
            <a:off x="565206" y="859272"/>
            <a:ext cx="1333500" cy="356136"/>
          </a:xfrm>
          <a:prstGeom prst="parallelogram">
            <a:avLst>
              <a:gd name="adj" fmla="val 50926"/>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TextBox 25"/>
          <p:cNvSpPr txBox="1"/>
          <p:nvPr/>
        </p:nvSpPr>
        <p:spPr>
          <a:xfrm>
            <a:off x="971362" y="1629441"/>
            <a:ext cx="7201276" cy="1884618"/>
          </a:xfrm>
          <a:prstGeom prst="rect">
            <a:avLst/>
          </a:prstGeom>
          <a:noFill/>
        </p:spPr>
        <p:txBody>
          <a:bodyPr wrap="square" rtlCol="0">
            <a:spAutoFit/>
          </a:bodyPr>
          <a:lstStyle/>
          <a:p>
            <a:pPr>
              <a:lnSpc>
                <a:spcPct val="150000"/>
              </a:lnSpc>
            </a:pPr>
            <a:r>
              <a:rPr lang="en-US" altLang="zh-CN" sz="20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主要有三个功能一是</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新建便签</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，可以</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查看便签，修改便签</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，还可以在搜索栏</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根据关键词搜索便器</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，二是实现了</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待办事项的创建</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，待办事项完成后可以通过点击</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清除待办</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，三是可以</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创建课程表</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修改课程表</a:t>
            </a:r>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a:t>
            </a:r>
            <a:endParaRPr lang="id-ID" sz="20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 name="Group 31"/>
          <p:cNvGrpSpPr/>
          <p:nvPr/>
        </p:nvGrpSpPr>
        <p:grpSpPr>
          <a:xfrm>
            <a:off x="1898706" y="801375"/>
            <a:ext cx="351947" cy="351947"/>
            <a:chOff x="2005013" y="1077913"/>
            <a:chExt cx="688975" cy="688975"/>
          </a:xfrm>
          <a:solidFill>
            <a:srgbClr val="6F93C6"/>
          </a:solidFill>
        </p:grpSpPr>
        <p:sp>
          <p:nvSpPr>
            <p:cNvPr id="63"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5" name="Freeform 55"/>
          <p:cNvSpPr>
            <a:spLocks noEditPoints="1"/>
          </p:cNvSpPr>
          <p:nvPr/>
        </p:nvSpPr>
        <p:spPr bwMode="auto">
          <a:xfrm>
            <a:off x="2404951" y="848350"/>
            <a:ext cx="358879" cy="257996"/>
          </a:xfrm>
          <a:custGeom>
            <a:avLst/>
            <a:gdLst>
              <a:gd name="T0" fmla="*/ 2486 w 16058"/>
              <a:gd name="T1" fmla="*/ 10403 h 11544"/>
              <a:gd name="T2" fmla="*/ 1591 w 16058"/>
              <a:gd name="T3" fmla="*/ 9798 h 11544"/>
              <a:gd name="T4" fmla="*/ 1075 w 16058"/>
              <a:gd name="T5" fmla="*/ 8845 h 11544"/>
              <a:gd name="T6" fmla="*/ 1034 w 16058"/>
              <a:gd name="T7" fmla="*/ 7911 h 11544"/>
              <a:gd name="T8" fmla="*/ 1269 w 16058"/>
              <a:gd name="T9" fmla="*/ 7227 h 11544"/>
              <a:gd name="T10" fmla="*/ 1712 w 16058"/>
              <a:gd name="T11" fmla="*/ 6654 h 11544"/>
              <a:gd name="T12" fmla="*/ 2311 w 16058"/>
              <a:gd name="T13" fmla="*/ 6236 h 11544"/>
              <a:gd name="T14" fmla="*/ 2677 w 16058"/>
              <a:gd name="T15" fmla="*/ 5951 h 11544"/>
              <a:gd name="T16" fmla="*/ 2739 w 16058"/>
              <a:gd name="T17" fmla="*/ 5626 h 11544"/>
              <a:gd name="T18" fmla="*/ 2564 w 16058"/>
              <a:gd name="T19" fmla="*/ 5102 h 11544"/>
              <a:gd name="T20" fmla="*/ 2509 w 16058"/>
              <a:gd name="T21" fmla="*/ 4790 h 11544"/>
              <a:gd name="T22" fmla="*/ 2634 w 16058"/>
              <a:gd name="T23" fmla="*/ 4225 h 11544"/>
              <a:gd name="T24" fmla="*/ 3014 w 16058"/>
              <a:gd name="T25" fmla="*/ 3763 h 11544"/>
              <a:gd name="T26" fmla="*/ 3573 w 16058"/>
              <a:gd name="T27" fmla="*/ 3528 h 11544"/>
              <a:gd name="T28" fmla="*/ 4022 w 16058"/>
              <a:gd name="T29" fmla="*/ 3524 h 11544"/>
              <a:gd name="T30" fmla="*/ 4410 w 16058"/>
              <a:gd name="T31" fmla="*/ 3616 h 11544"/>
              <a:gd name="T32" fmla="*/ 4822 w 16058"/>
              <a:gd name="T33" fmla="*/ 3718 h 11544"/>
              <a:gd name="T34" fmla="*/ 5077 w 16058"/>
              <a:gd name="T35" fmla="*/ 3578 h 11544"/>
              <a:gd name="T36" fmla="*/ 5304 w 16058"/>
              <a:gd name="T37" fmla="*/ 3154 h 11544"/>
              <a:gd name="T38" fmla="*/ 5986 w 16058"/>
              <a:gd name="T39" fmla="*/ 2112 h 11544"/>
              <a:gd name="T40" fmla="*/ 6970 w 16058"/>
              <a:gd name="T41" fmla="*/ 1377 h 11544"/>
              <a:gd name="T42" fmla="*/ 8153 w 16058"/>
              <a:gd name="T43" fmla="*/ 1025 h 11544"/>
              <a:gd name="T44" fmla="*/ 9661 w 16058"/>
              <a:gd name="T45" fmla="*/ 1190 h 11544"/>
              <a:gd name="T46" fmla="*/ 10994 w 16058"/>
              <a:gd name="T47" fmla="*/ 2023 h 11544"/>
              <a:gd name="T48" fmla="*/ 11831 w 16058"/>
              <a:gd name="T49" fmla="*/ 3370 h 11544"/>
              <a:gd name="T50" fmla="*/ 12046 w 16058"/>
              <a:gd name="T51" fmla="*/ 4561 h 11544"/>
              <a:gd name="T52" fmla="*/ 12173 w 16058"/>
              <a:gd name="T53" fmla="*/ 4853 h 11544"/>
              <a:gd name="T54" fmla="*/ 12517 w 16058"/>
              <a:gd name="T55" fmla="*/ 5002 h 11544"/>
              <a:gd name="T56" fmla="*/ 13610 w 16058"/>
              <a:gd name="T57" fmla="*/ 5356 h 11544"/>
              <a:gd name="T58" fmla="*/ 14494 w 16058"/>
              <a:gd name="T59" fmla="*/ 6116 h 11544"/>
              <a:gd name="T60" fmla="*/ 14988 w 16058"/>
              <a:gd name="T61" fmla="*/ 7177 h 11544"/>
              <a:gd name="T62" fmla="*/ 14968 w 16058"/>
              <a:gd name="T63" fmla="*/ 8469 h 11544"/>
              <a:gd name="T64" fmla="*/ 14337 w 16058"/>
              <a:gd name="T65" fmla="*/ 9634 h 11544"/>
              <a:gd name="T66" fmla="*/ 13243 w 16058"/>
              <a:gd name="T67" fmla="*/ 10372 h 11544"/>
              <a:gd name="T68" fmla="*/ 12944 w 16058"/>
              <a:gd name="T69" fmla="*/ 3664 h 11544"/>
              <a:gd name="T70" fmla="*/ 12111 w 16058"/>
              <a:gd name="T71" fmla="*/ 1788 h 11544"/>
              <a:gd name="T72" fmla="*/ 10564 w 16058"/>
              <a:gd name="T73" fmla="*/ 487 h 11544"/>
              <a:gd name="T74" fmla="*/ 8531 w 16058"/>
              <a:gd name="T75" fmla="*/ 0 h 11544"/>
              <a:gd name="T76" fmla="*/ 6922 w 16058"/>
              <a:gd name="T77" fmla="*/ 297 h 11544"/>
              <a:gd name="T78" fmla="*/ 5572 w 16058"/>
              <a:gd name="T79" fmla="*/ 1115 h 11544"/>
              <a:gd name="T80" fmla="*/ 4587 w 16058"/>
              <a:gd name="T81" fmla="*/ 2341 h 11544"/>
              <a:gd name="T82" fmla="*/ 4112 w 16058"/>
              <a:gd name="T83" fmla="*/ 2541 h 11544"/>
              <a:gd name="T84" fmla="*/ 3533 w 16058"/>
              <a:gd name="T85" fmla="*/ 2521 h 11544"/>
              <a:gd name="T86" fmla="*/ 2501 w 16058"/>
              <a:gd name="T87" fmla="*/ 2896 h 11544"/>
              <a:gd name="T88" fmla="*/ 1778 w 16058"/>
              <a:gd name="T89" fmla="*/ 3692 h 11544"/>
              <a:gd name="T90" fmla="*/ 1505 w 16058"/>
              <a:gd name="T91" fmla="*/ 4768 h 11544"/>
              <a:gd name="T92" fmla="*/ 1558 w 16058"/>
              <a:gd name="T93" fmla="*/ 5217 h 11544"/>
              <a:gd name="T94" fmla="*/ 1281 w 16058"/>
              <a:gd name="T95" fmla="*/ 5706 h 11544"/>
              <a:gd name="T96" fmla="*/ 564 w 16058"/>
              <a:gd name="T97" fmla="*/ 6461 h 11544"/>
              <a:gd name="T98" fmla="*/ 118 w 16058"/>
              <a:gd name="T99" fmla="*/ 7414 h 11544"/>
              <a:gd name="T100" fmla="*/ 17 w 16058"/>
              <a:gd name="T101" fmla="*/ 8615 h 11544"/>
              <a:gd name="T102" fmla="*/ 557 w 16058"/>
              <a:gd name="T103" fmla="*/ 10106 h 11544"/>
              <a:gd name="T104" fmla="*/ 1707 w 16058"/>
              <a:gd name="T105" fmla="*/ 11150 h 11544"/>
              <a:gd name="T106" fmla="*/ 3262 w 16058"/>
              <a:gd name="T107" fmla="*/ 11543 h 11544"/>
              <a:gd name="T108" fmla="*/ 13589 w 16058"/>
              <a:gd name="T109" fmla="*/ 11315 h 11544"/>
              <a:gd name="T110" fmla="*/ 15080 w 16058"/>
              <a:gd name="T111" fmla="*/ 10310 h 11544"/>
              <a:gd name="T112" fmla="*/ 15940 w 16058"/>
              <a:gd name="T113" fmla="*/ 8720 h 11544"/>
              <a:gd name="T114" fmla="*/ 15965 w 16058"/>
              <a:gd name="T115" fmla="*/ 6945 h 11544"/>
              <a:gd name="T116" fmla="*/ 15283 w 16058"/>
              <a:gd name="T117" fmla="*/ 5493 h 11544"/>
              <a:gd name="T118" fmla="*/ 14075 w 16058"/>
              <a:gd name="T119" fmla="*/ 4467 h 1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58" h="11544">
                <a:moveTo>
                  <a:pt x="12294" y="10539"/>
                </a:moveTo>
                <a:lnTo>
                  <a:pt x="12294" y="10540"/>
                </a:lnTo>
                <a:lnTo>
                  <a:pt x="3262" y="10540"/>
                </a:lnTo>
                <a:lnTo>
                  <a:pt x="3145" y="10537"/>
                </a:lnTo>
                <a:lnTo>
                  <a:pt x="3031" y="10528"/>
                </a:lnTo>
                <a:lnTo>
                  <a:pt x="2919" y="10514"/>
                </a:lnTo>
                <a:lnTo>
                  <a:pt x="2807" y="10494"/>
                </a:lnTo>
                <a:lnTo>
                  <a:pt x="2698" y="10469"/>
                </a:lnTo>
                <a:lnTo>
                  <a:pt x="2591" y="10438"/>
                </a:lnTo>
                <a:lnTo>
                  <a:pt x="2486" y="10403"/>
                </a:lnTo>
                <a:lnTo>
                  <a:pt x="2384" y="10363"/>
                </a:lnTo>
                <a:lnTo>
                  <a:pt x="2284" y="10316"/>
                </a:lnTo>
                <a:lnTo>
                  <a:pt x="2187" y="10267"/>
                </a:lnTo>
                <a:lnTo>
                  <a:pt x="2092" y="10212"/>
                </a:lnTo>
                <a:lnTo>
                  <a:pt x="2000" y="10154"/>
                </a:lnTo>
                <a:lnTo>
                  <a:pt x="1912" y="10091"/>
                </a:lnTo>
                <a:lnTo>
                  <a:pt x="1827" y="10023"/>
                </a:lnTo>
                <a:lnTo>
                  <a:pt x="1744" y="9952"/>
                </a:lnTo>
                <a:lnTo>
                  <a:pt x="1666" y="9878"/>
                </a:lnTo>
                <a:lnTo>
                  <a:pt x="1591" y="9798"/>
                </a:lnTo>
                <a:lnTo>
                  <a:pt x="1520" y="9717"/>
                </a:lnTo>
                <a:lnTo>
                  <a:pt x="1453" y="9632"/>
                </a:lnTo>
                <a:lnTo>
                  <a:pt x="1390" y="9543"/>
                </a:lnTo>
                <a:lnTo>
                  <a:pt x="1331" y="9451"/>
                </a:lnTo>
                <a:lnTo>
                  <a:pt x="1277" y="9357"/>
                </a:lnTo>
                <a:lnTo>
                  <a:pt x="1226" y="9259"/>
                </a:lnTo>
                <a:lnTo>
                  <a:pt x="1181" y="9159"/>
                </a:lnTo>
                <a:lnTo>
                  <a:pt x="1141" y="9057"/>
                </a:lnTo>
                <a:lnTo>
                  <a:pt x="1105" y="8952"/>
                </a:lnTo>
                <a:lnTo>
                  <a:pt x="1075" y="8845"/>
                </a:lnTo>
                <a:lnTo>
                  <a:pt x="1050" y="8736"/>
                </a:lnTo>
                <a:lnTo>
                  <a:pt x="1030" y="8624"/>
                </a:lnTo>
                <a:lnTo>
                  <a:pt x="1016" y="8512"/>
                </a:lnTo>
                <a:lnTo>
                  <a:pt x="1007" y="8397"/>
                </a:lnTo>
                <a:lnTo>
                  <a:pt x="1004" y="8281"/>
                </a:lnTo>
                <a:lnTo>
                  <a:pt x="1005" y="8207"/>
                </a:lnTo>
                <a:lnTo>
                  <a:pt x="1009" y="8131"/>
                </a:lnTo>
                <a:lnTo>
                  <a:pt x="1015" y="8057"/>
                </a:lnTo>
                <a:lnTo>
                  <a:pt x="1024" y="7984"/>
                </a:lnTo>
                <a:lnTo>
                  <a:pt x="1034" y="7911"/>
                </a:lnTo>
                <a:lnTo>
                  <a:pt x="1048" y="7839"/>
                </a:lnTo>
                <a:lnTo>
                  <a:pt x="1063" y="7768"/>
                </a:lnTo>
                <a:lnTo>
                  <a:pt x="1081" y="7697"/>
                </a:lnTo>
                <a:lnTo>
                  <a:pt x="1101" y="7627"/>
                </a:lnTo>
                <a:lnTo>
                  <a:pt x="1123" y="7558"/>
                </a:lnTo>
                <a:lnTo>
                  <a:pt x="1148" y="7490"/>
                </a:lnTo>
                <a:lnTo>
                  <a:pt x="1175" y="7423"/>
                </a:lnTo>
                <a:lnTo>
                  <a:pt x="1203" y="7356"/>
                </a:lnTo>
                <a:lnTo>
                  <a:pt x="1235" y="7291"/>
                </a:lnTo>
                <a:lnTo>
                  <a:pt x="1269" y="7227"/>
                </a:lnTo>
                <a:lnTo>
                  <a:pt x="1304" y="7165"/>
                </a:lnTo>
                <a:lnTo>
                  <a:pt x="1341" y="7102"/>
                </a:lnTo>
                <a:lnTo>
                  <a:pt x="1381" y="7041"/>
                </a:lnTo>
                <a:lnTo>
                  <a:pt x="1422" y="6982"/>
                </a:lnTo>
                <a:lnTo>
                  <a:pt x="1465" y="6924"/>
                </a:lnTo>
                <a:lnTo>
                  <a:pt x="1511" y="6867"/>
                </a:lnTo>
                <a:lnTo>
                  <a:pt x="1559" y="6811"/>
                </a:lnTo>
                <a:lnTo>
                  <a:pt x="1608" y="6757"/>
                </a:lnTo>
                <a:lnTo>
                  <a:pt x="1659" y="6705"/>
                </a:lnTo>
                <a:lnTo>
                  <a:pt x="1712" y="6654"/>
                </a:lnTo>
                <a:lnTo>
                  <a:pt x="1767" y="6604"/>
                </a:lnTo>
                <a:lnTo>
                  <a:pt x="1825" y="6555"/>
                </a:lnTo>
                <a:lnTo>
                  <a:pt x="1883" y="6509"/>
                </a:lnTo>
                <a:lnTo>
                  <a:pt x="1943" y="6464"/>
                </a:lnTo>
                <a:lnTo>
                  <a:pt x="2005" y="6421"/>
                </a:lnTo>
                <a:lnTo>
                  <a:pt x="2069" y="6380"/>
                </a:lnTo>
                <a:lnTo>
                  <a:pt x="2135" y="6341"/>
                </a:lnTo>
                <a:lnTo>
                  <a:pt x="2198" y="6304"/>
                </a:lnTo>
                <a:lnTo>
                  <a:pt x="2256" y="6269"/>
                </a:lnTo>
                <a:lnTo>
                  <a:pt x="2311" y="6236"/>
                </a:lnTo>
                <a:lnTo>
                  <a:pt x="2364" y="6205"/>
                </a:lnTo>
                <a:lnTo>
                  <a:pt x="2412" y="6174"/>
                </a:lnTo>
                <a:lnTo>
                  <a:pt x="2456" y="6145"/>
                </a:lnTo>
                <a:lnTo>
                  <a:pt x="2498" y="6116"/>
                </a:lnTo>
                <a:lnTo>
                  <a:pt x="2535" y="6088"/>
                </a:lnTo>
                <a:lnTo>
                  <a:pt x="2570" y="6061"/>
                </a:lnTo>
                <a:lnTo>
                  <a:pt x="2601" y="6033"/>
                </a:lnTo>
                <a:lnTo>
                  <a:pt x="2629" y="6006"/>
                </a:lnTo>
                <a:lnTo>
                  <a:pt x="2655" y="5979"/>
                </a:lnTo>
                <a:lnTo>
                  <a:pt x="2677" y="5951"/>
                </a:lnTo>
                <a:lnTo>
                  <a:pt x="2696" y="5923"/>
                </a:lnTo>
                <a:lnTo>
                  <a:pt x="2712" y="5895"/>
                </a:lnTo>
                <a:lnTo>
                  <a:pt x="2725" y="5866"/>
                </a:lnTo>
                <a:lnTo>
                  <a:pt x="2735" y="5836"/>
                </a:lnTo>
                <a:lnTo>
                  <a:pt x="2742" y="5805"/>
                </a:lnTo>
                <a:lnTo>
                  <a:pt x="2747" y="5773"/>
                </a:lnTo>
                <a:lnTo>
                  <a:pt x="2748" y="5738"/>
                </a:lnTo>
                <a:lnTo>
                  <a:pt x="2748" y="5703"/>
                </a:lnTo>
                <a:lnTo>
                  <a:pt x="2744" y="5665"/>
                </a:lnTo>
                <a:lnTo>
                  <a:pt x="2739" y="5626"/>
                </a:lnTo>
                <a:lnTo>
                  <a:pt x="2730" y="5585"/>
                </a:lnTo>
                <a:lnTo>
                  <a:pt x="2720" y="5542"/>
                </a:lnTo>
                <a:lnTo>
                  <a:pt x="2707" y="5495"/>
                </a:lnTo>
                <a:lnTo>
                  <a:pt x="2691" y="5446"/>
                </a:lnTo>
                <a:lnTo>
                  <a:pt x="2674" y="5395"/>
                </a:lnTo>
                <a:lnTo>
                  <a:pt x="2654" y="5340"/>
                </a:lnTo>
                <a:lnTo>
                  <a:pt x="2632" y="5282"/>
                </a:lnTo>
                <a:lnTo>
                  <a:pt x="2607" y="5220"/>
                </a:lnTo>
                <a:lnTo>
                  <a:pt x="2581" y="5156"/>
                </a:lnTo>
                <a:lnTo>
                  <a:pt x="2564" y="5102"/>
                </a:lnTo>
                <a:lnTo>
                  <a:pt x="2549" y="5050"/>
                </a:lnTo>
                <a:lnTo>
                  <a:pt x="2537" y="5000"/>
                </a:lnTo>
                <a:lnTo>
                  <a:pt x="2527" y="4950"/>
                </a:lnTo>
                <a:lnTo>
                  <a:pt x="2523" y="4926"/>
                </a:lnTo>
                <a:lnTo>
                  <a:pt x="2519" y="4903"/>
                </a:lnTo>
                <a:lnTo>
                  <a:pt x="2516" y="4880"/>
                </a:lnTo>
                <a:lnTo>
                  <a:pt x="2514" y="4857"/>
                </a:lnTo>
                <a:lnTo>
                  <a:pt x="2512" y="4834"/>
                </a:lnTo>
                <a:lnTo>
                  <a:pt x="2510" y="4812"/>
                </a:lnTo>
                <a:lnTo>
                  <a:pt x="2509" y="4790"/>
                </a:lnTo>
                <a:lnTo>
                  <a:pt x="2509" y="4768"/>
                </a:lnTo>
                <a:lnTo>
                  <a:pt x="2511" y="4704"/>
                </a:lnTo>
                <a:lnTo>
                  <a:pt x="2516" y="4640"/>
                </a:lnTo>
                <a:lnTo>
                  <a:pt x="2524" y="4577"/>
                </a:lnTo>
                <a:lnTo>
                  <a:pt x="2535" y="4516"/>
                </a:lnTo>
                <a:lnTo>
                  <a:pt x="2549" y="4455"/>
                </a:lnTo>
                <a:lnTo>
                  <a:pt x="2565" y="4395"/>
                </a:lnTo>
                <a:lnTo>
                  <a:pt x="2585" y="4337"/>
                </a:lnTo>
                <a:lnTo>
                  <a:pt x="2608" y="4280"/>
                </a:lnTo>
                <a:lnTo>
                  <a:pt x="2634" y="4225"/>
                </a:lnTo>
                <a:lnTo>
                  <a:pt x="2661" y="4171"/>
                </a:lnTo>
                <a:lnTo>
                  <a:pt x="2691" y="4118"/>
                </a:lnTo>
                <a:lnTo>
                  <a:pt x="2724" y="4067"/>
                </a:lnTo>
                <a:lnTo>
                  <a:pt x="2759" y="4018"/>
                </a:lnTo>
                <a:lnTo>
                  <a:pt x="2796" y="3971"/>
                </a:lnTo>
                <a:lnTo>
                  <a:pt x="2835" y="3925"/>
                </a:lnTo>
                <a:lnTo>
                  <a:pt x="2877" y="3881"/>
                </a:lnTo>
                <a:lnTo>
                  <a:pt x="2921" y="3839"/>
                </a:lnTo>
                <a:lnTo>
                  <a:pt x="2966" y="3800"/>
                </a:lnTo>
                <a:lnTo>
                  <a:pt x="3014" y="3763"/>
                </a:lnTo>
                <a:lnTo>
                  <a:pt x="3063" y="3728"/>
                </a:lnTo>
                <a:lnTo>
                  <a:pt x="3113" y="3696"/>
                </a:lnTo>
                <a:lnTo>
                  <a:pt x="3166" y="3665"/>
                </a:lnTo>
                <a:lnTo>
                  <a:pt x="3221" y="3638"/>
                </a:lnTo>
                <a:lnTo>
                  <a:pt x="3276" y="3612"/>
                </a:lnTo>
                <a:lnTo>
                  <a:pt x="3333" y="3589"/>
                </a:lnTo>
                <a:lnTo>
                  <a:pt x="3391" y="3570"/>
                </a:lnTo>
                <a:lnTo>
                  <a:pt x="3450" y="3553"/>
                </a:lnTo>
                <a:lnTo>
                  <a:pt x="3512" y="3539"/>
                </a:lnTo>
                <a:lnTo>
                  <a:pt x="3573" y="3528"/>
                </a:lnTo>
                <a:lnTo>
                  <a:pt x="3636" y="3520"/>
                </a:lnTo>
                <a:lnTo>
                  <a:pt x="3699" y="3515"/>
                </a:lnTo>
                <a:lnTo>
                  <a:pt x="3764" y="3513"/>
                </a:lnTo>
                <a:lnTo>
                  <a:pt x="3779" y="3513"/>
                </a:lnTo>
                <a:lnTo>
                  <a:pt x="3821" y="3512"/>
                </a:lnTo>
                <a:lnTo>
                  <a:pt x="3851" y="3512"/>
                </a:lnTo>
                <a:lnTo>
                  <a:pt x="3886" y="3513"/>
                </a:lnTo>
                <a:lnTo>
                  <a:pt x="3927" y="3515"/>
                </a:lnTo>
                <a:lnTo>
                  <a:pt x="3972" y="3519"/>
                </a:lnTo>
                <a:lnTo>
                  <a:pt x="4022" y="3524"/>
                </a:lnTo>
                <a:lnTo>
                  <a:pt x="4074" y="3531"/>
                </a:lnTo>
                <a:lnTo>
                  <a:pt x="4130" y="3540"/>
                </a:lnTo>
                <a:lnTo>
                  <a:pt x="4189" y="3552"/>
                </a:lnTo>
                <a:lnTo>
                  <a:pt x="4219" y="3559"/>
                </a:lnTo>
                <a:lnTo>
                  <a:pt x="4250" y="3566"/>
                </a:lnTo>
                <a:lnTo>
                  <a:pt x="4281" y="3575"/>
                </a:lnTo>
                <a:lnTo>
                  <a:pt x="4314" y="3584"/>
                </a:lnTo>
                <a:lnTo>
                  <a:pt x="4345" y="3594"/>
                </a:lnTo>
                <a:lnTo>
                  <a:pt x="4378" y="3604"/>
                </a:lnTo>
                <a:lnTo>
                  <a:pt x="4410" y="3616"/>
                </a:lnTo>
                <a:lnTo>
                  <a:pt x="4443" y="3629"/>
                </a:lnTo>
                <a:lnTo>
                  <a:pt x="4495" y="3649"/>
                </a:lnTo>
                <a:lnTo>
                  <a:pt x="4544" y="3667"/>
                </a:lnTo>
                <a:lnTo>
                  <a:pt x="4592" y="3682"/>
                </a:lnTo>
                <a:lnTo>
                  <a:pt x="4636" y="3694"/>
                </a:lnTo>
                <a:lnTo>
                  <a:pt x="4678" y="3704"/>
                </a:lnTo>
                <a:lnTo>
                  <a:pt x="4717" y="3711"/>
                </a:lnTo>
                <a:lnTo>
                  <a:pt x="4754" y="3716"/>
                </a:lnTo>
                <a:lnTo>
                  <a:pt x="4789" y="3718"/>
                </a:lnTo>
                <a:lnTo>
                  <a:pt x="4822" y="3718"/>
                </a:lnTo>
                <a:lnTo>
                  <a:pt x="4855" y="3715"/>
                </a:lnTo>
                <a:lnTo>
                  <a:pt x="4884" y="3710"/>
                </a:lnTo>
                <a:lnTo>
                  <a:pt x="4912" y="3702"/>
                </a:lnTo>
                <a:lnTo>
                  <a:pt x="4939" y="3692"/>
                </a:lnTo>
                <a:lnTo>
                  <a:pt x="4964" y="3679"/>
                </a:lnTo>
                <a:lnTo>
                  <a:pt x="4989" y="3664"/>
                </a:lnTo>
                <a:lnTo>
                  <a:pt x="5012" y="3646"/>
                </a:lnTo>
                <a:lnTo>
                  <a:pt x="5034" y="3626"/>
                </a:lnTo>
                <a:lnTo>
                  <a:pt x="5056" y="3603"/>
                </a:lnTo>
                <a:lnTo>
                  <a:pt x="5077" y="3578"/>
                </a:lnTo>
                <a:lnTo>
                  <a:pt x="5097" y="3551"/>
                </a:lnTo>
                <a:lnTo>
                  <a:pt x="5117" y="3522"/>
                </a:lnTo>
                <a:lnTo>
                  <a:pt x="5138" y="3490"/>
                </a:lnTo>
                <a:lnTo>
                  <a:pt x="5158" y="3456"/>
                </a:lnTo>
                <a:lnTo>
                  <a:pt x="5177" y="3420"/>
                </a:lnTo>
                <a:lnTo>
                  <a:pt x="5197" y="3382"/>
                </a:lnTo>
                <a:lnTo>
                  <a:pt x="5218" y="3340"/>
                </a:lnTo>
                <a:lnTo>
                  <a:pt x="5238" y="3297"/>
                </a:lnTo>
                <a:lnTo>
                  <a:pt x="5260" y="3251"/>
                </a:lnTo>
                <a:lnTo>
                  <a:pt x="5304" y="3154"/>
                </a:lnTo>
                <a:lnTo>
                  <a:pt x="5353" y="3047"/>
                </a:lnTo>
                <a:lnTo>
                  <a:pt x="5409" y="2932"/>
                </a:lnTo>
                <a:lnTo>
                  <a:pt x="5469" y="2820"/>
                </a:lnTo>
                <a:lnTo>
                  <a:pt x="5532" y="2710"/>
                </a:lnTo>
                <a:lnTo>
                  <a:pt x="5599" y="2603"/>
                </a:lnTo>
                <a:lnTo>
                  <a:pt x="5669" y="2499"/>
                </a:lnTo>
                <a:lnTo>
                  <a:pt x="5744" y="2398"/>
                </a:lnTo>
                <a:lnTo>
                  <a:pt x="5821" y="2300"/>
                </a:lnTo>
                <a:lnTo>
                  <a:pt x="5902" y="2204"/>
                </a:lnTo>
                <a:lnTo>
                  <a:pt x="5986" y="2112"/>
                </a:lnTo>
                <a:lnTo>
                  <a:pt x="6072" y="2024"/>
                </a:lnTo>
                <a:lnTo>
                  <a:pt x="6161" y="1938"/>
                </a:lnTo>
                <a:lnTo>
                  <a:pt x="6255" y="1856"/>
                </a:lnTo>
                <a:lnTo>
                  <a:pt x="6349" y="1777"/>
                </a:lnTo>
                <a:lnTo>
                  <a:pt x="6447" y="1701"/>
                </a:lnTo>
                <a:lnTo>
                  <a:pt x="6547" y="1629"/>
                </a:lnTo>
                <a:lnTo>
                  <a:pt x="6650" y="1560"/>
                </a:lnTo>
                <a:lnTo>
                  <a:pt x="6754" y="1496"/>
                </a:lnTo>
                <a:lnTo>
                  <a:pt x="6862" y="1434"/>
                </a:lnTo>
                <a:lnTo>
                  <a:pt x="6970" y="1377"/>
                </a:lnTo>
                <a:lnTo>
                  <a:pt x="7082" y="1323"/>
                </a:lnTo>
                <a:lnTo>
                  <a:pt x="7195" y="1274"/>
                </a:lnTo>
                <a:lnTo>
                  <a:pt x="7309" y="1228"/>
                </a:lnTo>
                <a:lnTo>
                  <a:pt x="7426" y="1186"/>
                </a:lnTo>
                <a:lnTo>
                  <a:pt x="7543" y="1148"/>
                </a:lnTo>
                <a:lnTo>
                  <a:pt x="7663" y="1115"/>
                </a:lnTo>
                <a:lnTo>
                  <a:pt x="7784" y="1086"/>
                </a:lnTo>
                <a:lnTo>
                  <a:pt x="7906" y="1061"/>
                </a:lnTo>
                <a:lnTo>
                  <a:pt x="8029" y="1041"/>
                </a:lnTo>
                <a:lnTo>
                  <a:pt x="8153" y="1025"/>
                </a:lnTo>
                <a:lnTo>
                  <a:pt x="8278" y="1013"/>
                </a:lnTo>
                <a:lnTo>
                  <a:pt x="8404" y="1007"/>
                </a:lnTo>
                <a:lnTo>
                  <a:pt x="8531" y="1004"/>
                </a:lnTo>
                <a:lnTo>
                  <a:pt x="8699" y="1008"/>
                </a:lnTo>
                <a:lnTo>
                  <a:pt x="8866" y="1020"/>
                </a:lnTo>
                <a:lnTo>
                  <a:pt x="9030" y="1039"/>
                </a:lnTo>
                <a:lnTo>
                  <a:pt x="9192" y="1066"/>
                </a:lnTo>
                <a:lnTo>
                  <a:pt x="9351" y="1100"/>
                </a:lnTo>
                <a:lnTo>
                  <a:pt x="9507" y="1142"/>
                </a:lnTo>
                <a:lnTo>
                  <a:pt x="9661" y="1190"/>
                </a:lnTo>
                <a:lnTo>
                  <a:pt x="9811" y="1246"/>
                </a:lnTo>
                <a:lnTo>
                  <a:pt x="9959" y="1308"/>
                </a:lnTo>
                <a:lnTo>
                  <a:pt x="10102" y="1376"/>
                </a:lnTo>
                <a:lnTo>
                  <a:pt x="10242" y="1451"/>
                </a:lnTo>
                <a:lnTo>
                  <a:pt x="10378" y="1532"/>
                </a:lnTo>
                <a:lnTo>
                  <a:pt x="10510" y="1619"/>
                </a:lnTo>
                <a:lnTo>
                  <a:pt x="10638" y="1711"/>
                </a:lnTo>
                <a:lnTo>
                  <a:pt x="10761" y="1810"/>
                </a:lnTo>
                <a:lnTo>
                  <a:pt x="10880" y="1914"/>
                </a:lnTo>
                <a:lnTo>
                  <a:pt x="10994" y="2023"/>
                </a:lnTo>
                <a:lnTo>
                  <a:pt x="11103" y="2137"/>
                </a:lnTo>
                <a:lnTo>
                  <a:pt x="11207" y="2256"/>
                </a:lnTo>
                <a:lnTo>
                  <a:pt x="11306" y="2381"/>
                </a:lnTo>
                <a:lnTo>
                  <a:pt x="11398" y="2509"/>
                </a:lnTo>
                <a:lnTo>
                  <a:pt x="11486" y="2643"/>
                </a:lnTo>
                <a:lnTo>
                  <a:pt x="11568" y="2780"/>
                </a:lnTo>
                <a:lnTo>
                  <a:pt x="11643" y="2922"/>
                </a:lnTo>
                <a:lnTo>
                  <a:pt x="11712" y="3067"/>
                </a:lnTo>
                <a:lnTo>
                  <a:pt x="11775" y="3217"/>
                </a:lnTo>
                <a:lnTo>
                  <a:pt x="11831" y="3370"/>
                </a:lnTo>
                <a:lnTo>
                  <a:pt x="11880" y="3526"/>
                </a:lnTo>
                <a:lnTo>
                  <a:pt x="11922" y="3686"/>
                </a:lnTo>
                <a:lnTo>
                  <a:pt x="11957" y="3848"/>
                </a:lnTo>
                <a:lnTo>
                  <a:pt x="11985" y="4014"/>
                </a:lnTo>
                <a:lnTo>
                  <a:pt x="12005" y="4183"/>
                </a:lnTo>
                <a:lnTo>
                  <a:pt x="12016" y="4309"/>
                </a:lnTo>
                <a:lnTo>
                  <a:pt x="12027" y="4420"/>
                </a:lnTo>
                <a:lnTo>
                  <a:pt x="12032" y="4471"/>
                </a:lnTo>
                <a:lnTo>
                  <a:pt x="12038" y="4517"/>
                </a:lnTo>
                <a:lnTo>
                  <a:pt x="12046" y="4561"/>
                </a:lnTo>
                <a:lnTo>
                  <a:pt x="12053" y="4601"/>
                </a:lnTo>
                <a:lnTo>
                  <a:pt x="12061" y="4638"/>
                </a:lnTo>
                <a:lnTo>
                  <a:pt x="12070" y="4673"/>
                </a:lnTo>
                <a:lnTo>
                  <a:pt x="12081" y="4706"/>
                </a:lnTo>
                <a:lnTo>
                  <a:pt x="12092" y="4736"/>
                </a:lnTo>
                <a:lnTo>
                  <a:pt x="12105" y="4763"/>
                </a:lnTo>
                <a:lnTo>
                  <a:pt x="12119" y="4788"/>
                </a:lnTo>
                <a:lnTo>
                  <a:pt x="12135" y="4812"/>
                </a:lnTo>
                <a:lnTo>
                  <a:pt x="12153" y="4833"/>
                </a:lnTo>
                <a:lnTo>
                  <a:pt x="12173" y="4853"/>
                </a:lnTo>
                <a:lnTo>
                  <a:pt x="12195" y="4872"/>
                </a:lnTo>
                <a:lnTo>
                  <a:pt x="12220" y="4889"/>
                </a:lnTo>
                <a:lnTo>
                  <a:pt x="12247" y="4905"/>
                </a:lnTo>
                <a:lnTo>
                  <a:pt x="12276" y="4920"/>
                </a:lnTo>
                <a:lnTo>
                  <a:pt x="12308" y="4935"/>
                </a:lnTo>
                <a:lnTo>
                  <a:pt x="12344" y="4949"/>
                </a:lnTo>
                <a:lnTo>
                  <a:pt x="12383" y="4962"/>
                </a:lnTo>
                <a:lnTo>
                  <a:pt x="12424" y="4976"/>
                </a:lnTo>
                <a:lnTo>
                  <a:pt x="12468" y="4989"/>
                </a:lnTo>
                <a:lnTo>
                  <a:pt x="12517" y="5002"/>
                </a:lnTo>
                <a:lnTo>
                  <a:pt x="12568" y="5015"/>
                </a:lnTo>
                <a:lnTo>
                  <a:pt x="12684" y="5043"/>
                </a:lnTo>
                <a:lnTo>
                  <a:pt x="12816" y="5073"/>
                </a:lnTo>
                <a:lnTo>
                  <a:pt x="12937" y="5099"/>
                </a:lnTo>
                <a:lnTo>
                  <a:pt x="13055" y="5129"/>
                </a:lnTo>
                <a:lnTo>
                  <a:pt x="13171" y="5165"/>
                </a:lnTo>
                <a:lnTo>
                  <a:pt x="13285" y="5206"/>
                </a:lnTo>
                <a:lnTo>
                  <a:pt x="13395" y="5252"/>
                </a:lnTo>
                <a:lnTo>
                  <a:pt x="13505" y="5302"/>
                </a:lnTo>
                <a:lnTo>
                  <a:pt x="13610" y="5356"/>
                </a:lnTo>
                <a:lnTo>
                  <a:pt x="13714" y="5415"/>
                </a:lnTo>
                <a:lnTo>
                  <a:pt x="13813" y="5477"/>
                </a:lnTo>
                <a:lnTo>
                  <a:pt x="13910" y="5545"/>
                </a:lnTo>
                <a:lnTo>
                  <a:pt x="14004" y="5615"/>
                </a:lnTo>
                <a:lnTo>
                  <a:pt x="14095" y="5690"/>
                </a:lnTo>
                <a:lnTo>
                  <a:pt x="14181" y="5768"/>
                </a:lnTo>
                <a:lnTo>
                  <a:pt x="14266" y="5850"/>
                </a:lnTo>
                <a:lnTo>
                  <a:pt x="14346" y="5935"/>
                </a:lnTo>
                <a:lnTo>
                  <a:pt x="14422" y="6024"/>
                </a:lnTo>
                <a:lnTo>
                  <a:pt x="14494" y="6116"/>
                </a:lnTo>
                <a:lnTo>
                  <a:pt x="14564" y="6210"/>
                </a:lnTo>
                <a:lnTo>
                  <a:pt x="14628" y="6307"/>
                </a:lnTo>
                <a:lnTo>
                  <a:pt x="14689" y="6408"/>
                </a:lnTo>
                <a:lnTo>
                  <a:pt x="14745" y="6511"/>
                </a:lnTo>
                <a:lnTo>
                  <a:pt x="14796" y="6617"/>
                </a:lnTo>
                <a:lnTo>
                  <a:pt x="14845" y="6724"/>
                </a:lnTo>
                <a:lnTo>
                  <a:pt x="14888" y="6834"/>
                </a:lnTo>
                <a:lnTo>
                  <a:pt x="14926" y="6947"/>
                </a:lnTo>
                <a:lnTo>
                  <a:pt x="14959" y="7060"/>
                </a:lnTo>
                <a:lnTo>
                  <a:pt x="14988" y="7177"/>
                </a:lnTo>
                <a:lnTo>
                  <a:pt x="15012" y="7294"/>
                </a:lnTo>
                <a:lnTo>
                  <a:pt x="15030" y="7414"/>
                </a:lnTo>
                <a:lnTo>
                  <a:pt x="15044" y="7534"/>
                </a:lnTo>
                <a:lnTo>
                  <a:pt x="15052" y="7656"/>
                </a:lnTo>
                <a:lnTo>
                  <a:pt x="15055" y="7779"/>
                </a:lnTo>
                <a:lnTo>
                  <a:pt x="15051" y="7922"/>
                </a:lnTo>
                <a:lnTo>
                  <a:pt x="15040" y="8061"/>
                </a:lnTo>
                <a:lnTo>
                  <a:pt x="15023" y="8199"/>
                </a:lnTo>
                <a:lnTo>
                  <a:pt x="14999" y="8335"/>
                </a:lnTo>
                <a:lnTo>
                  <a:pt x="14968" y="8469"/>
                </a:lnTo>
                <a:lnTo>
                  <a:pt x="14931" y="8599"/>
                </a:lnTo>
                <a:lnTo>
                  <a:pt x="14887" y="8728"/>
                </a:lnTo>
                <a:lnTo>
                  <a:pt x="14838" y="8853"/>
                </a:lnTo>
                <a:lnTo>
                  <a:pt x="14782" y="8975"/>
                </a:lnTo>
                <a:lnTo>
                  <a:pt x="14721" y="9094"/>
                </a:lnTo>
                <a:lnTo>
                  <a:pt x="14655" y="9209"/>
                </a:lnTo>
                <a:lnTo>
                  <a:pt x="14583" y="9322"/>
                </a:lnTo>
                <a:lnTo>
                  <a:pt x="14505" y="9430"/>
                </a:lnTo>
                <a:lnTo>
                  <a:pt x="14424" y="9535"/>
                </a:lnTo>
                <a:lnTo>
                  <a:pt x="14337" y="9634"/>
                </a:lnTo>
                <a:lnTo>
                  <a:pt x="14245" y="9730"/>
                </a:lnTo>
                <a:lnTo>
                  <a:pt x="14150" y="9822"/>
                </a:lnTo>
                <a:lnTo>
                  <a:pt x="14050" y="9909"/>
                </a:lnTo>
                <a:lnTo>
                  <a:pt x="13945" y="9990"/>
                </a:lnTo>
                <a:lnTo>
                  <a:pt x="13837" y="10068"/>
                </a:lnTo>
                <a:lnTo>
                  <a:pt x="13725" y="10140"/>
                </a:lnTo>
                <a:lnTo>
                  <a:pt x="13609" y="10206"/>
                </a:lnTo>
                <a:lnTo>
                  <a:pt x="13491" y="10267"/>
                </a:lnTo>
                <a:lnTo>
                  <a:pt x="13368" y="10322"/>
                </a:lnTo>
                <a:lnTo>
                  <a:pt x="13243" y="10372"/>
                </a:lnTo>
                <a:lnTo>
                  <a:pt x="13114" y="10416"/>
                </a:lnTo>
                <a:lnTo>
                  <a:pt x="12984" y="10453"/>
                </a:lnTo>
                <a:lnTo>
                  <a:pt x="12850" y="10484"/>
                </a:lnTo>
                <a:lnTo>
                  <a:pt x="12715" y="10508"/>
                </a:lnTo>
                <a:lnTo>
                  <a:pt x="12576" y="10525"/>
                </a:lnTo>
                <a:lnTo>
                  <a:pt x="12437" y="10536"/>
                </a:lnTo>
                <a:lnTo>
                  <a:pt x="12294" y="10539"/>
                </a:lnTo>
                <a:close/>
                <a:moveTo>
                  <a:pt x="13004" y="4087"/>
                </a:moveTo>
                <a:lnTo>
                  <a:pt x="12979" y="3874"/>
                </a:lnTo>
                <a:lnTo>
                  <a:pt x="12944" y="3664"/>
                </a:lnTo>
                <a:lnTo>
                  <a:pt x="12899" y="3457"/>
                </a:lnTo>
                <a:lnTo>
                  <a:pt x="12845" y="3254"/>
                </a:lnTo>
                <a:lnTo>
                  <a:pt x="12782" y="3054"/>
                </a:lnTo>
                <a:lnTo>
                  <a:pt x="12711" y="2860"/>
                </a:lnTo>
                <a:lnTo>
                  <a:pt x="12631" y="2669"/>
                </a:lnTo>
                <a:lnTo>
                  <a:pt x="12542" y="2482"/>
                </a:lnTo>
                <a:lnTo>
                  <a:pt x="12446" y="2301"/>
                </a:lnTo>
                <a:lnTo>
                  <a:pt x="12343" y="2124"/>
                </a:lnTo>
                <a:lnTo>
                  <a:pt x="12230" y="1953"/>
                </a:lnTo>
                <a:lnTo>
                  <a:pt x="12111" y="1788"/>
                </a:lnTo>
                <a:lnTo>
                  <a:pt x="11985" y="1628"/>
                </a:lnTo>
                <a:lnTo>
                  <a:pt x="11852" y="1473"/>
                </a:lnTo>
                <a:lnTo>
                  <a:pt x="11711" y="1326"/>
                </a:lnTo>
                <a:lnTo>
                  <a:pt x="11566" y="1184"/>
                </a:lnTo>
                <a:lnTo>
                  <a:pt x="11413" y="1050"/>
                </a:lnTo>
                <a:lnTo>
                  <a:pt x="11254" y="922"/>
                </a:lnTo>
                <a:lnTo>
                  <a:pt x="11090" y="802"/>
                </a:lnTo>
                <a:lnTo>
                  <a:pt x="10919" y="690"/>
                </a:lnTo>
                <a:lnTo>
                  <a:pt x="10745" y="584"/>
                </a:lnTo>
                <a:lnTo>
                  <a:pt x="10564" y="487"/>
                </a:lnTo>
                <a:lnTo>
                  <a:pt x="10378" y="397"/>
                </a:lnTo>
                <a:lnTo>
                  <a:pt x="10189" y="316"/>
                </a:lnTo>
                <a:lnTo>
                  <a:pt x="9995" y="244"/>
                </a:lnTo>
                <a:lnTo>
                  <a:pt x="9796" y="181"/>
                </a:lnTo>
                <a:lnTo>
                  <a:pt x="9594" y="126"/>
                </a:lnTo>
                <a:lnTo>
                  <a:pt x="9388" y="81"/>
                </a:lnTo>
                <a:lnTo>
                  <a:pt x="9178" y="46"/>
                </a:lnTo>
                <a:lnTo>
                  <a:pt x="8965" y="21"/>
                </a:lnTo>
                <a:lnTo>
                  <a:pt x="8750" y="5"/>
                </a:lnTo>
                <a:lnTo>
                  <a:pt x="8531" y="0"/>
                </a:lnTo>
                <a:lnTo>
                  <a:pt x="8361" y="3"/>
                </a:lnTo>
                <a:lnTo>
                  <a:pt x="8194" y="12"/>
                </a:lnTo>
                <a:lnTo>
                  <a:pt x="8027" y="28"/>
                </a:lnTo>
                <a:lnTo>
                  <a:pt x="7863" y="49"/>
                </a:lnTo>
                <a:lnTo>
                  <a:pt x="7701" y="76"/>
                </a:lnTo>
                <a:lnTo>
                  <a:pt x="7540" y="109"/>
                </a:lnTo>
                <a:lnTo>
                  <a:pt x="7383" y="149"/>
                </a:lnTo>
                <a:lnTo>
                  <a:pt x="7227" y="193"/>
                </a:lnTo>
                <a:lnTo>
                  <a:pt x="7074" y="242"/>
                </a:lnTo>
                <a:lnTo>
                  <a:pt x="6922" y="297"/>
                </a:lnTo>
                <a:lnTo>
                  <a:pt x="6773" y="357"/>
                </a:lnTo>
                <a:lnTo>
                  <a:pt x="6628" y="423"/>
                </a:lnTo>
                <a:lnTo>
                  <a:pt x="6485" y="493"/>
                </a:lnTo>
                <a:lnTo>
                  <a:pt x="6345" y="568"/>
                </a:lnTo>
                <a:lnTo>
                  <a:pt x="6208" y="648"/>
                </a:lnTo>
                <a:lnTo>
                  <a:pt x="6075" y="733"/>
                </a:lnTo>
                <a:lnTo>
                  <a:pt x="5943" y="821"/>
                </a:lnTo>
                <a:lnTo>
                  <a:pt x="5817" y="915"/>
                </a:lnTo>
                <a:lnTo>
                  <a:pt x="5693" y="1013"/>
                </a:lnTo>
                <a:lnTo>
                  <a:pt x="5572" y="1115"/>
                </a:lnTo>
                <a:lnTo>
                  <a:pt x="5456" y="1221"/>
                </a:lnTo>
                <a:lnTo>
                  <a:pt x="5342" y="1331"/>
                </a:lnTo>
                <a:lnTo>
                  <a:pt x="5234" y="1444"/>
                </a:lnTo>
                <a:lnTo>
                  <a:pt x="5129" y="1562"/>
                </a:lnTo>
                <a:lnTo>
                  <a:pt x="5027" y="1683"/>
                </a:lnTo>
                <a:lnTo>
                  <a:pt x="4931" y="1809"/>
                </a:lnTo>
                <a:lnTo>
                  <a:pt x="4837" y="1936"/>
                </a:lnTo>
                <a:lnTo>
                  <a:pt x="4750" y="2068"/>
                </a:lnTo>
                <a:lnTo>
                  <a:pt x="4666" y="2203"/>
                </a:lnTo>
                <a:lnTo>
                  <a:pt x="4587" y="2341"/>
                </a:lnTo>
                <a:lnTo>
                  <a:pt x="4512" y="2481"/>
                </a:lnTo>
                <a:lnTo>
                  <a:pt x="4443" y="2625"/>
                </a:lnTo>
                <a:lnTo>
                  <a:pt x="4402" y="2613"/>
                </a:lnTo>
                <a:lnTo>
                  <a:pt x="4362" y="2601"/>
                </a:lnTo>
                <a:lnTo>
                  <a:pt x="4321" y="2589"/>
                </a:lnTo>
                <a:lnTo>
                  <a:pt x="4279" y="2579"/>
                </a:lnTo>
                <a:lnTo>
                  <a:pt x="4237" y="2568"/>
                </a:lnTo>
                <a:lnTo>
                  <a:pt x="4196" y="2559"/>
                </a:lnTo>
                <a:lnTo>
                  <a:pt x="4154" y="2549"/>
                </a:lnTo>
                <a:lnTo>
                  <a:pt x="4112" y="2541"/>
                </a:lnTo>
                <a:lnTo>
                  <a:pt x="4070" y="2534"/>
                </a:lnTo>
                <a:lnTo>
                  <a:pt x="4027" y="2528"/>
                </a:lnTo>
                <a:lnTo>
                  <a:pt x="3983" y="2522"/>
                </a:lnTo>
                <a:lnTo>
                  <a:pt x="3940" y="2518"/>
                </a:lnTo>
                <a:lnTo>
                  <a:pt x="3896" y="2514"/>
                </a:lnTo>
                <a:lnTo>
                  <a:pt x="3853" y="2511"/>
                </a:lnTo>
                <a:lnTo>
                  <a:pt x="3809" y="2510"/>
                </a:lnTo>
                <a:lnTo>
                  <a:pt x="3764" y="2509"/>
                </a:lnTo>
                <a:lnTo>
                  <a:pt x="3647" y="2512"/>
                </a:lnTo>
                <a:lnTo>
                  <a:pt x="3533" y="2521"/>
                </a:lnTo>
                <a:lnTo>
                  <a:pt x="3420" y="2535"/>
                </a:lnTo>
                <a:lnTo>
                  <a:pt x="3309" y="2556"/>
                </a:lnTo>
                <a:lnTo>
                  <a:pt x="3200" y="2581"/>
                </a:lnTo>
                <a:lnTo>
                  <a:pt x="3092" y="2611"/>
                </a:lnTo>
                <a:lnTo>
                  <a:pt x="2988" y="2647"/>
                </a:lnTo>
                <a:lnTo>
                  <a:pt x="2884" y="2687"/>
                </a:lnTo>
                <a:lnTo>
                  <a:pt x="2785" y="2732"/>
                </a:lnTo>
                <a:lnTo>
                  <a:pt x="2688" y="2782"/>
                </a:lnTo>
                <a:lnTo>
                  <a:pt x="2593" y="2837"/>
                </a:lnTo>
                <a:lnTo>
                  <a:pt x="2501" y="2896"/>
                </a:lnTo>
                <a:lnTo>
                  <a:pt x="2413" y="2958"/>
                </a:lnTo>
                <a:lnTo>
                  <a:pt x="2327" y="3025"/>
                </a:lnTo>
                <a:lnTo>
                  <a:pt x="2245" y="3097"/>
                </a:lnTo>
                <a:lnTo>
                  <a:pt x="2167" y="3172"/>
                </a:lnTo>
                <a:lnTo>
                  <a:pt x="2093" y="3250"/>
                </a:lnTo>
                <a:lnTo>
                  <a:pt x="2021" y="3331"/>
                </a:lnTo>
                <a:lnTo>
                  <a:pt x="1954" y="3417"/>
                </a:lnTo>
                <a:lnTo>
                  <a:pt x="1891" y="3506"/>
                </a:lnTo>
                <a:lnTo>
                  <a:pt x="1833" y="3597"/>
                </a:lnTo>
                <a:lnTo>
                  <a:pt x="1778" y="3692"/>
                </a:lnTo>
                <a:lnTo>
                  <a:pt x="1728" y="3789"/>
                </a:lnTo>
                <a:lnTo>
                  <a:pt x="1683" y="3889"/>
                </a:lnTo>
                <a:lnTo>
                  <a:pt x="1643" y="3992"/>
                </a:lnTo>
                <a:lnTo>
                  <a:pt x="1607" y="4097"/>
                </a:lnTo>
                <a:lnTo>
                  <a:pt x="1577" y="4204"/>
                </a:lnTo>
                <a:lnTo>
                  <a:pt x="1552" y="4313"/>
                </a:lnTo>
                <a:lnTo>
                  <a:pt x="1532" y="4424"/>
                </a:lnTo>
                <a:lnTo>
                  <a:pt x="1517" y="4537"/>
                </a:lnTo>
                <a:lnTo>
                  <a:pt x="1508" y="4652"/>
                </a:lnTo>
                <a:lnTo>
                  <a:pt x="1505" y="4768"/>
                </a:lnTo>
                <a:lnTo>
                  <a:pt x="1506" y="4815"/>
                </a:lnTo>
                <a:lnTo>
                  <a:pt x="1507" y="4860"/>
                </a:lnTo>
                <a:lnTo>
                  <a:pt x="1510" y="4906"/>
                </a:lnTo>
                <a:lnTo>
                  <a:pt x="1514" y="4951"/>
                </a:lnTo>
                <a:lnTo>
                  <a:pt x="1519" y="4997"/>
                </a:lnTo>
                <a:lnTo>
                  <a:pt x="1526" y="5042"/>
                </a:lnTo>
                <a:lnTo>
                  <a:pt x="1532" y="5086"/>
                </a:lnTo>
                <a:lnTo>
                  <a:pt x="1540" y="5130"/>
                </a:lnTo>
                <a:lnTo>
                  <a:pt x="1548" y="5174"/>
                </a:lnTo>
                <a:lnTo>
                  <a:pt x="1558" y="5217"/>
                </a:lnTo>
                <a:lnTo>
                  <a:pt x="1568" y="5261"/>
                </a:lnTo>
                <a:lnTo>
                  <a:pt x="1579" y="5304"/>
                </a:lnTo>
                <a:lnTo>
                  <a:pt x="1590" y="5347"/>
                </a:lnTo>
                <a:lnTo>
                  <a:pt x="1603" y="5389"/>
                </a:lnTo>
                <a:lnTo>
                  <a:pt x="1616" y="5431"/>
                </a:lnTo>
                <a:lnTo>
                  <a:pt x="1629" y="5473"/>
                </a:lnTo>
                <a:lnTo>
                  <a:pt x="1539" y="5528"/>
                </a:lnTo>
                <a:lnTo>
                  <a:pt x="1451" y="5585"/>
                </a:lnTo>
                <a:lnTo>
                  <a:pt x="1365" y="5644"/>
                </a:lnTo>
                <a:lnTo>
                  <a:pt x="1281" y="5706"/>
                </a:lnTo>
                <a:lnTo>
                  <a:pt x="1198" y="5771"/>
                </a:lnTo>
                <a:lnTo>
                  <a:pt x="1118" y="5839"/>
                </a:lnTo>
                <a:lnTo>
                  <a:pt x="1041" y="5909"/>
                </a:lnTo>
                <a:lnTo>
                  <a:pt x="965" y="5981"/>
                </a:lnTo>
                <a:lnTo>
                  <a:pt x="892" y="6056"/>
                </a:lnTo>
                <a:lnTo>
                  <a:pt x="821" y="6133"/>
                </a:lnTo>
                <a:lnTo>
                  <a:pt x="753" y="6211"/>
                </a:lnTo>
                <a:lnTo>
                  <a:pt x="687" y="6292"/>
                </a:lnTo>
                <a:lnTo>
                  <a:pt x="624" y="6376"/>
                </a:lnTo>
                <a:lnTo>
                  <a:pt x="564" y="6461"/>
                </a:lnTo>
                <a:lnTo>
                  <a:pt x="506" y="6548"/>
                </a:lnTo>
                <a:lnTo>
                  <a:pt x="451" y="6638"/>
                </a:lnTo>
                <a:lnTo>
                  <a:pt x="398" y="6729"/>
                </a:lnTo>
                <a:lnTo>
                  <a:pt x="349" y="6821"/>
                </a:lnTo>
                <a:lnTo>
                  <a:pt x="303" y="6917"/>
                </a:lnTo>
                <a:lnTo>
                  <a:pt x="260" y="7013"/>
                </a:lnTo>
                <a:lnTo>
                  <a:pt x="220" y="7110"/>
                </a:lnTo>
                <a:lnTo>
                  <a:pt x="183" y="7210"/>
                </a:lnTo>
                <a:lnTo>
                  <a:pt x="149" y="7311"/>
                </a:lnTo>
                <a:lnTo>
                  <a:pt x="118" y="7414"/>
                </a:lnTo>
                <a:lnTo>
                  <a:pt x="91" y="7518"/>
                </a:lnTo>
                <a:lnTo>
                  <a:pt x="67" y="7623"/>
                </a:lnTo>
                <a:lnTo>
                  <a:pt x="47" y="7730"/>
                </a:lnTo>
                <a:lnTo>
                  <a:pt x="30" y="7838"/>
                </a:lnTo>
                <a:lnTo>
                  <a:pt x="17" y="7948"/>
                </a:lnTo>
                <a:lnTo>
                  <a:pt x="8" y="8057"/>
                </a:lnTo>
                <a:lnTo>
                  <a:pt x="2" y="8168"/>
                </a:lnTo>
                <a:lnTo>
                  <a:pt x="0" y="8281"/>
                </a:lnTo>
                <a:lnTo>
                  <a:pt x="4" y="8449"/>
                </a:lnTo>
                <a:lnTo>
                  <a:pt x="17" y="8615"/>
                </a:lnTo>
                <a:lnTo>
                  <a:pt x="37" y="8778"/>
                </a:lnTo>
                <a:lnTo>
                  <a:pt x="66" y="8938"/>
                </a:lnTo>
                <a:lnTo>
                  <a:pt x="102" y="9097"/>
                </a:lnTo>
                <a:lnTo>
                  <a:pt x="147" y="9251"/>
                </a:lnTo>
                <a:lnTo>
                  <a:pt x="198" y="9403"/>
                </a:lnTo>
                <a:lnTo>
                  <a:pt x="256" y="9551"/>
                </a:lnTo>
                <a:lnTo>
                  <a:pt x="322" y="9695"/>
                </a:lnTo>
                <a:lnTo>
                  <a:pt x="393" y="9837"/>
                </a:lnTo>
                <a:lnTo>
                  <a:pt x="473" y="9973"/>
                </a:lnTo>
                <a:lnTo>
                  <a:pt x="557" y="10106"/>
                </a:lnTo>
                <a:lnTo>
                  <a:pt x="648" y="10233"/>
                </a:lnTo>
                <a:lnTo>
                  <a:pt x="745" y="10357"/>
                </a:lnTo>
                <a:lnTo>
                  <a:pt x="847" y="10475"/>
                </a:lnTo>
                <a:lnTo>
                  <a:pt x="955" y="10588"/>
                </a:lnTo>
                <a:lnTo>
                  <a:pt x="1069" y="10696"/>
                </a:lnTo>
                <a:lnTo>
                  <a:pt x="1187" y="10798"/>
                </a:lnTo>
                <a:lnTo>
                  <a:pt x="1310" y="10896"/>
                </a:lnTo>
                <a:lnTo>
                  <a:pt x="1438" y="10986"/>
                </a:lnTo>
                <a:lnTo>
                  <a:pt x="1571" y="11071"/>
                </a:lnTo>
                <a:lnTo>
                  <a:pt x="1707" y="11150"/>
                </a:lnTo>
                <a:lnTo>
                  <a:pt x="1848" y="11222"/>
                </a:lnTo>
                <a:lnTo>
                  <a:pt x="1992" y="11287"/>
                </a:lnTo>
                <a:lnTo>
                  <a:pt x="2141" y="11345"/>
                </a:lnTo>
                <a:lnTo>
                  <a:pt x="2292" y="11396"/>
                </a:lnTo>
                <a:lnTo>
                  <a:pt x="2447" y="11441"/>
                </a:lnTo>
                <a:lnTo>
                  <a:pt x="2604" y="11478"/>
                </a:lnTo>
                <a:lnTo>
                  <a:pt x="2765" y="11506"/>
                </a:lnTo>
                <a:lnTo>
                  <a:pt x="2929" y="11527"/>
                </a:lnTo>
                <a:lnTo>
                  <a:pt x="3094" y="11539"/>
                </a:lnTo>
                <a:lnTo>
                  <a:pt x="3262" y="11543"/>
                </a:lnTo>
                <a:lnTo>
                  <a:pt x="3262" y="11544"/>
                </a:lnTo>
                <a:lnTo>
                  <a:pt x="12294" y="11544"/>
                </a:lnTo>
                <a:lnTo>
                  <a:pt x="12294" y="11543"/>
                </a:lnTo>
                <a:lnTo>
                  <a:pt x="12488" y="11539"/>
                </a:lnTo>
                <a:lnTo>
                  <a:pt x="12680" y="11524"/>
                </a:lnTo>
                <a:lnTo>
                  <a:pt x="12867" y="11500"/>
                </a:lnTo>
                <a:lnTo>
                  <a:pt x="13053" y="11467"/>
                </a:lnTo>
                <a:lnTo>
                  <a:pt x="13236" y="11425"/>
                </a:lnTo>
                <a:lnTo>
                  <a:pt x="13414" y="11374"/>
                </a:lnTo>
                <a:lnTo>
                  <a:pt x="13589" y="11315"/>
                </a:lnTo>
                <a:lnTo>
                  <a:pt x="13760" y="11248"/>
                </a:lnTo>
                <a:lnTo>
                  <a:pt x="13926" y="11173"/>
                </a:lnTo>
                <a:lnTo>
                  <a:pt x="14089" y="11089"/>
                </a:lnTo>
                <a:lnTo>
                  <a:pt x="14246" y="10999"/>
                </a:lnTo>
                <a:lnTo>
                  <a:pt x="14399" y="10901"/>
                </a:lnTo>
                <a:lnTo>
                  <a:pt x="14547" y="10796"/>
                </a:lnTo>
                <a:lnTo>
                  <a:pt x="14689" y="10684"/>
                </a:lnTo>
                <a:lnTo>
                  <a:pt x="14826" y="10565"/>
                </a:lnTo>
                <a:lnTo>
                  <a:pt x="14956" y="10441"/>
                </a:lnTo>
                <a:lnTo>
                  <a:pt x="15080" y="10310"/>
                </a:lnTo>
                <a:lnTo>
                  <a:pt x="15199" y="10174"/>
                </a:lnTo>
                <a:lnTo>
                  <a:pt x="15310" y="10031"/>
                </a:lnTo>
                <a:lnTo>
                  <a:pt x="15416" y="9884"/>
                </a:lnTo>
                <a:lnTo>
                  <a:pt x="15513" y="9731"/>
                </a:lnTo>
                <a:lnTo>
                  <a:pt x="15604" y="9574"/>
                </a:lnTo>
                <a:lnTo>
                  <a:pt x="15687" y="9411"/>
                </a:lnTo>
                <a:lnTo>
                  <a:pt x="15762" y="9244"/>
                </a:lnTo>
                <a:lnTo>
                  <a:pt x="15830" y="9074"/>
                </a:lnTo>
                <a:lnTo>
                  <a:pt x="15888" y="8899"/>
                </a:lnTo>
                <a:lnTo>
                  <a:pt x="15940" y="8720"/>
                </a:lnTo>
                <a:lnTo>
                  <a:pt x="15982" y="8538"/>
                </a:lnTo>
                <a:lnTo>
                  <a:pt x="16015" y="8352"/>
                </a:lnTo>
                <a:lnTo>
                  <a:pt x="16039" y="8164"/>
                </a:lnTo>
                <a:lnTo>
                  <a:pt x="16053" y="7973"/>
                </a:lnTo>
                <a:lnTo>
                  <a:pt x="16058" y="7779"/>
                </a:lnTo>
                <a:lnTo>
                  <a:pt x="16054" y="7608"/>
                </a:lnTo>
                <a:lnTo>
                  <a:pt x="16043" y="7439"/>
                </a:lnTo>
                <a:lnTo>
                  <a:pt x="16024" y="7272"/>
                </a:lnTo>
                <a:lnTo>
                  <a:pt x="15998" y="7107"/>
                </a:lnTo>
                <a:lnTo>
                  <a:pt x="15965" y="6945"/>
                </a:lnTo>
                <a:lnTo>
                  <a:pt x="15926" y="6785"/>
                </a:lnTo>
                <a:lnTo>
                  <a:pt x="15878" y="6629"/>
                </a:lnTo>
                <a:lnTo>
                  <a:pt x="15825" y="6475"/>
                </a:lnTo>
                <a:lnTo>
                  <a:pt x="15766" y="6324"/>
                </a:lnTo>
                <a:lnTo>
                  <a:pt x="15700" y="6176"/>
                </a:lnTo>
                <a:lnTo>
                  <a:pt x="15628" y="6032"/>
                </a:lnTo>
                <a:lnTo>
                  <a:pt x="15550" y="5892"/>
                </a:lnTo>
                <a:lnTo>
                  <a:pt x="15467" y="5755"/>
                </a:lnTo>
                <a:lnTo>
                  <a:pt x="15378" y="5623"/>
                </a:lnTo>
                <a:lnTo>
                  <a:pt x="15283" y="5493"/>
                </a:lnTo>
                <a:lnTo>
                  <a:pt x="15183" y="5369"/>
                </a:lnTo>
                <a:lnTo>
                  <a:pt x="15078" y="5250"/>
                </a:lnTo>
                <a:lnTo>
                  <a:pt x="14968" y="5134"/>
                </a:lnTo>
                <a:lnTo>
                  <a:pt x="14854" y="5023"/>
                </a:lnTo>
                <a:lnTo>
                  <a:pt x="14734" y="4917"/>
                </a:lnTo>
                <a:lnTo>
                  <a:pt x="14611" y="4817"/>
                </a:lnTo>
                <a:lnTo>
                  <a:pt x="14483" y="4721"/>
                </a:lnTo>
                <a:lnTo>
                  <a:pt x="14351" y="4630"/>
                </a:lnTo>
                <a:lnTo>
                  <a:pt x="14215" y="4546"/>
                </a:lnTo>
                <a:lnTo>
                  <a:pt x="14075" y="4467"/>
                </a:lnTo>
                <a:lnTo>
                  <a:pt x="13931" y="4394"/>
                </a:lnTo>
                <a:lnTo>
                  <a:pt x="13785" y="4327"/>
                </a:lnTo>
                <a:lnTo>
                  <a:pt x="13634" y="4266"/>
                </a:lnTo>
                <a:lnTo>
                  <a:pt x="13482" y="4212"/>
                </a:lnTo>
                <a:lnTo>
                  <a:pt x="13325" y="4164"/>
                </a:lnTo>
                <a:lnTo>
                  <a:pt x="13166" y="4121"/>
                </a:lnTo>
                <a:lnTo>
                  <a:pt x="13004" y="4087"/>
                </a:lnTo>
                <a:close/>
              </a:path>
            </a:pathLst>
          </a:custGeom>
          <a:solidFill>
            <a:srgbClr val="6F93C6"/>
          </a:solidFill>
          <a:ln>
            <a:noFill/>
          </a:ln>
        </p:spPr>
        <p:txBody>
          <a:bodyPr vert="horz" wrap="square" lIns="68580" tIns="34290" rIns="68580" bIns="34290" numCol="1" anchor="t" anchorCtr="0" compatLnSpc="1"/>
          <a:lstStyle/>
          <a:p>
            <a:endParaRPr lang="id-ID">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3" name="组合 82"/>
          <p:cNvGrpSpPr/>
          <p:nvPr/>
        </p:nvGrpSpPr>
        <p:grpSpPr>
          <a:xfrm>
            <a:off x="2763830" y="418578"/>
            <a:ext cx="3603567" cy="382797"/>
            <a:chOff x="3456709" y="686363"/>
            <a:chExt cx="4804756" cy="510395"/>
          </a:xfrm>
        </p:grpSpPr>
        <p:grpSp>
          <p:nvGrpSpPr>
            <p:cNvPr id="84" name="组合 83"/>
            <p:cNvGrpSpPr/>
            <p:nvPr/>
          </p:nvGrpSpPr>
          <p:grpSpPr>
            <a:xfrm>
              <a:off x="4798810" y="686363"/>
              <a:ext cx="2125490" cy="510395"/>
              <a:chOff x="4798810" y="686363"/>
              <a:chExt cx="2125490" cy="510395"/>
            </a:xfrm>
          </p:grpSpPr>
          <p:sp>
            <p:nvSpPr>
              <p:cNvPr id="87" name="文本框 2"/>
              <p:cNvSpPr txBox="1"/>
              <p:nvPr/>
            </p:nvSpPr>
            <p:spPr>
              <a:xfrm>
                <a:off x="4798810" y="686363"/>
                <a:ext cx="2125490"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功能描述</a:t>
                </a:r>
              </a:p>
            </p:txBody>
          </p:sp>
          <p:sp>
            <p:nvSpPr>
              <p:cNvPr id="88" name="TextBox 16"/>
              <p:cNvSpPr txBox="1"/>
              <p:nvPr/>
            </p:nvSpPr>
            <p:spPr>
              <a:xfrm>
                <a:off x="5060630" y="1094166"/>
                <a:ext cx="1755806" cy="102592"/>
              </a:xfrm>
              <a:prstGeom prst="rect">
                <a:avLst/>
              </a:prstGeom>
              <a:noFill/>
            </p:spPr>
            <p:txBody>
              <a:bodyPr wrap="square" lIns="0" tIns="0" rIns="0" bIns="0" rtlCol="0" anchor="t">
                <a:spAutoFit/>
              </a:bodyPr>
              <a:lstStyle/>
              <a:p>
                <a:pPr defTabSz="914400">
                  <a:spcBef>
                    <a:spcPct val="20000"/>
                  </a:spcBef>
                  <a:defRPr/>
                </a:pPr>
                <a:endParaRPr lang="en-US" sz="500" dirty="0">
                  <a:latin typeface="微软雅黑" panose="020B0503020204020204" pitchFamily="34" charset="-122"/>
                  <a:ea typeface="微软雅黑" panose="020B0503020204020204" pitchFamily="34" charset="-122"/>
                  <a:cs typeface="+mn-ea"/>
                  <a:sym typeface="Impact" panose="020B0806030902050204" pitchFamily="34" charset="0"/>
                </a:endParaRPr>
              </a:p>
            </p:txBody>
          </p:sp>
        </p:grpSp>
        <p:cxnSp>
          <p:nvCxnSpPr>
            <p:cNvPr id="85" name="直接连接符 84"/>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197839" y="441479"/>
            <a:ext cx="2231987" cy="369332"/>
            <a:chOff x="3456709" y="783056"/>
            <a:chExt cx="2975983" cy="492442"/>
          </a:xfrm>
        </p:grpSpPr>
        <p:sp>
          <p:nvSpPr>
            <p:cNvPr id="141" name="文本框 2"/>
            <p:cNvSpPr txBox="1"/>
            <p:nvPr/>
          </p:nvSpPr>
          <p:spPr>
            <a:xfrm>
              <a:off x="4307201" y="783056"/>
              <a:ext cx="2125491"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动画演示</a:t>
              </a:r>
            </a:p>
          </p:txBody>
        </p:sp>
        <p:cxnSp>
          <p:nvCxnSpPr>
            <p:cNvPr id="139" name="直接连接符 138"/>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grpSp>
      <p:graphicFrame>
        <p:nvGraphicFramePr>
          <p:cNvPr id="179" name="图表 178"/>
          <p:cNvGraphicFramePr/>
          <p:nvPr>
            <p:extLst>
              <p:ext uri="{D42A27DB-BD31-4B8C-83A1-F6EECF244321}">
                <p14:modId xmlns:p14="http://schemas.microsoft.com/office/powerpoint/2010/main" val="1118595301"/>
              </p:ext>
            </p:extLst>
          </p:nvPr>
        </p:nvGraphicFramePr>
        <p:xfrm>
          <a:off x="454516" y="1087983"/>
          <a:ext cx="2104386" cy="1882043"/>
        </p:xfrm>
        <a:graphic>
          <a:graphicData uri="http://schemas.openxmlformats.org/drawingml/2006/chart">
            <c:chart xmlns:c="http://schemas.openxmlformats.org/drawingml/2006/chart" xmlns:r="http://schemas.openxmlformats.org/officeDocument/2006/relationships" r:id="rId7"/>
          </a:graphicData>
        </a:graphic>
      </p:graphicFrame>
      <p:sp>
        <p:nvSpPr>
          <p:cNvPr id="47" name="文本框 2"/>
          <p:cNvSpPr txBox="1"/>
          <p:nvPr/>
        </p:nvSpPr>
        <p:spPr>
          <a:xfrm>
            <a:off x="702435" y="1809571"/>
            <a:ext cx="1594118"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便签</a:t>
            </a:r>
          </a:p>
        </p:txBody>
      </p:sp>
      <p:sp>
        <p:nvSpPr>
          <p:cNvPr id="4" name="文本框 3">
            <a:extLst>
              <a:ext uri="{FF2B5EF4-FFF2-40B4-BE49-F238E27FC236}">
                <a16:creationId xmlns:a16="http://schemas.microsoft.com/office/drawing/2014/main" id="{B3800382-DC0F-6A7B-D62A-440835725FC2}"/>
              </a:ext>
            </a:extLst>
          </p:cNvPr>
          <p:cNvSpPr txBox="1"/>
          <p:nvPr/>
        </p:nvSpPr>
        <p:spPr>
          <a:xfrm>
            <a:off x="814019" y="4122675"/>
            <a:ext cx="2029723" cy="523220"/>
          </a:xfrm>
          <a:prstGeom prst="rect">
            <a:avLst/>
          </a:prstGeom>
          <a:noFill/>
        </p:spPr>
        <p:txBody>
          <a:bodyPr wrap="none" rtlCol="0">
            <a:spAutoFit/>
          </a:bodyPr>
          <a:lstStyle/>
          <a:p>
            <a:r>
              <a:rPr lang="zh-CN" altLang="en-US" dirty="0"/>
              <a:t> 点击即可查看便签内容</a:t>
            </a:r>
            <a:endParaRPr lang="en-US" altLang="zh-CN" dirty="0"/>
          </a:p>
          <a:p>
            <a:r>
              <a:rPr lang="zh-CN" altLang="en-US" dirty="0"/>
              <a:t> 可以进行修改</a:t>
            </a:r>
          </a:p>
        </p:txBody>
      </p:sp>
      <p:sp>
        <p:nvSpPr>
          <p:cNvPr id="6" name="文本框 5">
            <a:extLst>
              <a:ext uri="{FF2B5EF4-FFF2-40B4-BE49-F238E27FC236}">
                <a16:creationId xmlns:a16="http://schemas.microsoft.com/office/drawing/2014/main" id="{5173ED91-6D12-33CE-A2AA-4F0267BAE00A}"/>
              </a:ext>
            </a:extLst>
          </p:cNvPr>
          <p:cNvSpPr txBox="1"/>
          <p:nvPr/>
        </p:nvSpPr>
        <p:spPr>
          <a:xfrm>
            <a:off x="995616" y="3016407"/>
            <a:ext cx="902811" cy="307777"/>
          </a:xfrm>
          <a:prstGeom prst="rect">
            <a:avLst/>
          </a:prstGeom>
          <a:noFill/>
        </p:spPr>
        <p:txBody>
          <a:bodyPr wrap="none" rtlCol="0">
            <a:spAutoFit/>
          </a:bodyPr>
          <a:lstStyle/>
          <a:p>
            <a:r>
              <a:rPr lang="zh-CN" altLang="en-US" dirty="0"/>
              <a:t>新建便签</a:t>
            </a:r>
          </a:p>
        </p:txBody>
      </p:sp>
      <p:sp>
        <p:nvSpPr>
          <p:cNvPr id="9" name="文本框 8">
            <a:extLst>
              <a:ext uri="{FF2B5EF4-FFF2-40B4-BE49-F238E27FC236}">
                <a16:creationId xmlns:a16="http://schemas.microsoft.com/office/drawing/2014/main" id="{39C43666-3D6B-419A-9F2B-67064CBDFEE3}"/>
              </a:ext>
            </a:extLst>
          </p:cNvPr>
          <p:cNvSpPr txBox="1"/>
          <p:nvPr/>
        </p:nvSpPr>
        <p:spPr>
          <a:xfrm>
            <a:off x="870956" y="3629544"/>
            <a:ext cx="1800493" cy="523220"/>
          </a:xfrm>
          <a:prstGeom prst="rect">
            <a:avLst/>
          </a:prstGeom>
          <a:noFill/>
        </p:spPr>
        <p:txBody>
          <a:bodyPr wrap="none" rtlCol="0">
            <a:spAutoFit/>
          </a:bodyPr>
          <a:lstStyle/>
          <a:p>
            <a:r>
              <a:rPr lang="zh-CN" altLang="en-US" dirty="0"/>
              <a:t>可以选择便签的颜色</a:t>
            </a:r>
            <a:endParaRPr lang="en-US" altLang="zh-CN" dirty="0"/>
          </a:p>
          <a:p>
            <a:r>
              <a:rPr lang="zh-CN" altLang="en-US" dirty="0"/>
              <a:t>删除便签</a:t>
            </a:r>
            <a:endParaRPr lang="en-US" altLang="zh-CN" dirty="0"/>
          </a:p>
        </p:txBody>
      </p:sp>
      <p:sp>
        <p:nvSpPr>
          <p:cNvPr id="10" name="文本框 9">
            <a:extLst>
              <a:ext uri="{FF2B5EF4-FFF2-40B4-BE49-F238E27FC236}">
                <a16:creationId xmlns:a16="http://schemas.microsoft.com/office/drawing/2014/main" id="{B252E158-073B-4C53-3249-A0950C374105}"/>
              </a:ext>
            </a:extLst>
          </p:cNvPr>
          <p:cNvSpPr txBox="1"/>
          <p:nvPr/>
        </p:nvSpPr>
        <p:spPr>
          <a:xfrm>
            <a:off x="821263" y="3366685"/>
            <a:ext cx="1850186" cy="307777"/>
          </a:xfrm>
          <a:prstGeom prst="rect">
            <a:avLst/>
          </a:prstGeom>
          <a:noFill/>
        </p:spPr>
        <p:txBody>
          <a:bodyPr wrap="none" rtlCol="0">
            <a:spAutoFit/>
          </a:bodyPr>
          <a:lstStyle/>
          <a:p>
            <a:r>
              <a:rPr lang="en-US" altLang="zh-CN" dirty="0"/>
              <a:t> </a:t>
            </a:r>
            <a:r>
              <a:rPr lang="zh-CN" altLang="en-US" dirty="0"/>
              <a:t>可以添加图片，录音</a:t>
            </a:r>
          </a:p>
        </p:txBody>
      </p:sp>
      <p:sp>
        <p:nvSpPr>
          <p:cNvPr id="2" name="文本框 1">
            <a:extLst>
              <a:ext uri="{FF2B5EF4-FFF2-40B4-BE49-F238E27FC236}">
                <a16:creationId xmlns:a16="http://schemas.microsoft.com/office/drawing/2014/main" id="{B3935261-3884-B1C2-954A-16381D2500C6}"/>
              </a:ext>
            </a:extLst>
          </p:cNvPr>
          <p:cNvSpPr txBox="1"/>
          <p:nvPr/>
        </p:nvSpPr>
        <p:spPr>
          <a:xfrm>
            <a:off x="883565" y="4713767"/>
            <a:ext cx="2029723" cy="311889"/>
          </a:xfrm>
          <a:prstGeom prst="rect">
            <a:avLst/>
          </a:prstGeom>
          <a:noFill/>
        </p:spPr>
        <p:txBody>
          <a:bodyPr wrap="square" rtlCol="0">
            <a:spAutoFit/>
          </a:bodyPr>
          <a:lstStyle/>
          <a:p>
            <a:r>
              <a:rPr lang="zh-CN" altLang="en-US" dirty="0"/>
              <a:t>通过搜索栏搜索便签</a:t>
            </a:r>
          </a:p>
        </p:txBody>
      </p:sp>
      <p:pic>
        <p:nvPicPr>
          <p:cNvPr id="13" name="20230615154513734">
            <a:hlinkClick r:id="" action="ppaction://media"/>
            <a:extLst>
              <a:ext uri="{FF2B5EF4-FFF2-40B4-BE49-F238E27FC236}">
                <a16:creationId xmlns:a16="http://schemas.microsoft.com/office/drawing/2014/main" id="{B76A26D2-06D0-36E7-52E0-C37041F89A7E}"/>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466929" y="0"/>
            <a:ext cx="2306638" cy="5143500"/>
          </a:xfrm>
          <a:prstGeom prst="rect">
            <a:avLst/>
          </a:prstGeom>
        </p:spPr>
      </p:pic>
      <p:pic>
        <p:nvPicPr>
          <p:cNvPr id="14" name="20230615154741580">
            <a:hlinkClick r:id="" action="ppaction://media"/>
            <a:extLst>
              <a:ext uri="{FF2B5EF4-FFF2-40B4-BE49-F238E27FC236}">
                <a16:creationId xmlns:a16="http://schemas.microsoft.com/office/drawing/2014/main" id="{EC4E321F-58F7-9919-5BF3-89AD771A70C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966406" y="0"/>
            <a:ext cx="2306638"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7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50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197839" y="441479"/>
            <a:ext cx="2231987" cy="369332"/>
            <a:chOff x="3456709" y="783056"/>
            <a:chExt cx="2975983" cy="492442"/>
          </a:xfrm>
        </p:grpSpPr>
        <p:sp>
          <p:nvSpPr>
            <p:cNvPr id="141" name="文本框 2"/>
            <p:cNvSpPr txBox="1"/>
            <p:nvPr/>
          </p:nvSpPr>
          <p:spPr>
            <a:xfrm>
              <a:off x="4307201" y="783056"/>
              <a:ext cx="2125491"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动画演示</a:t>
              </a:r>
            </a:p>
          </p:txBody>
        </p:sp>
        <p:cxnSp>
          <p:nvCxnSpPr>
            <p:cNvPr id="139" name="直接连接符 138"/>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grpSp>
      <p:graphicFrame>
        <p:nvGraphicFramePr>
          <p:cNvPr id="179" name="图表 178"/>
          <p:cNvGraphicFramePr/>
          <p:nvPr>
            <p:extLst>
              <p:ext uri="{D42A27DB-BD31-4B8C-83A1-F6EECF244321}">
                <p14:modId xmlns:p14="http://schemas.microsoft.com/office/powerpoint/2010/main" val="1112660758"/>
              </p:ext>
            </p:extLst>
          </p:nvPr>
        </p:nvGraphicFramePr>
        <p:xfrm>
          <a:off x="580574" y="1577081"/>
          <a:ext cx="2104386" cy="1882043"/>
        </p:xfrm>
        <a:graphic>
          <a:graphicData uri="http://schemas.openxmlformats.org/drawingml/2006/chart">
            <c:chart xmlns:c="http://schemas.openxmlformats.org/drawingml/2006/chart" xmlns:r="http://schemas.openxmlformats.org/officeDocument/2006/relationships" r:id="rId7"/>
          </a:graphicData>
        </a:graphic>
      </p:graphicFrame>
      <p:sp>
        <p:nvSpPr>
          <p:cNvPr id="47" name="文本框 2"/>
          <p:cNvSpPr txBox="1"/>
          <p:nvPr/>
        </p:nvSpPr>
        <p:spPr>
          <a:xfrm>
            <a:off x="835708" y="2156251"/>
            <a:ext cx="1594118" cy="830997"/>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待办添加</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待办修改</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待办完成</a:t>
            </a:r>
          </a:p>
        </p:txBody>
      </p:sp>
      <p:pic>
        <p:nvPicPr>
          <p:cNvPr id="3" name="20230615155216952">
            <a:hlinkClick r:id="" action="ppaction://media"/>
            <a:extLst>
              <a:ext uri="{FF2B5EF4-FFF2-40B4-BE49-F238E27FC236}">
                <a16:creationId xmlns:a16="http://schemas.microsoft.com/office/drawing/2014/main" id="{36238E5E-F066-BC59-4A6A-F3E7351DB76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012484" y="-1"/>
            <a:ext cx="2306638" cy="5143500"/>
          </a:xfrm>
          <a:prstGeom prst="rect">
            <a:avLst/>
          </a:prstGeom>
        </p:spPr>
      </p:pic>
      <p:pic>
        <p:nvPicPr>
          <p:cNvPr id="4" name="Screenrecording_20230615_155402">
            <a:hlinkClick r:id="" action="ppaction://media"/>
            <a:extLst>
              <a:ext uri="{FF2B5EF4-FFF2-40B4-BE49-F238E27FC236}">
                <a16:creationId xmlns:a16="http://schemas.microsoft.com/office/drawing/2014/main" id="{7B8531DC-DC38-3343-4E75-04D46FD52BD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01654" y="0"/>
            <a:ext cx="2306638" cy="5143500"/>
          </a:xfrm>
          <a:prstGeom prst="rect">
            <a:avLst/>
          </a:prstGeom>
        </p:spPr>
      </p:pic>
    </p:spTree>
    <p:extLst>
      <p:ext uri="{BB962C8B-B14F-4D97-AF65-F5344CB8AC3E}">
        <p14:creationId xmlns:p14="http://schemas.microsoft.com/office/powerpoint/2010/main" val="4140570467"/>
      </p:ext>
    </p:extLst>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5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5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组合 136"/>
          <p:cNvGrpSpPr/>
          <p:nvPr/>
        </p:nvGrpSpPr>
        <p:grpSpPr>
          <a:xfrm>
            <a:off x="197839" y="441479"/>
            <a:ext cx="2231987" cy="369332"/>
            <a:chOff x="3456709" y="783056"/>
            <a:chExt cx="2975983" cy="492442"/>
          </a:xfrm>
        </p:grpSpPr>
        <p:sp>
          <p:nvSpPr>
            <p:cNvPr id="141" name="文本框 2"/>
            <p:cNvSpPr txBox="1"/>
            <p:nvPr/>
          </p:nvSpPr>
          <p:spPr>
            <a:xfrm>
              <a:off x="4307201" y="783056"/>
              <a:ext cx="2125491" cy="492442"/>
            </a:xfrm>
            <a:prstGeom prst="rect">
              <a:avLst/>
            </a:prstGeom>
            <a:noFill/>
          </p:spPr>
          <p:txBody>
            <a:bodyPr wrap="square" rtlCol="0">
              <a:spAutoFit/>
            </a:bodyPr>
            <a:lstStyle/>
            <a:p>
              <a:pPr algn="ctr"/>
              <a:r>
                <a:rPr lang="zh-CN" altLang="en-US" sz="1800" b="1" dirty="0">
                  <a:latin typeface="微软雅黑" panose="020B0503020204020204" pitchFamily="34" charset="-122"/>
                  <a:ea typeface="微软雅黑" panose="020B0503020204020204" pitchFamily="34" charset="-122"/>
                </a:rPr>
                <a:t>动画演示</a:t>
              </a:r>
            </a:p>
          </p:txBody>
        </p:sp>
        <p:cxnSp>
          <p:nvCxnSpPr>
            <p:cNvPr id="139" name="直接连接符 138"/>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grpSp>
      <p:graphicFrame>
        <p:nvGraphicFramePr>
          <p:cNvPr id="179" name="图表 178"/>
          <p:cNvGraphicFramePr/>
          <p:nvPr/>
        </p:nvGraphicFramePr>
        <p:xfrm>
          <a:off x="580574" y="1577081"/>
          <a:ext cx="2104386" cy="1882043"/>
        </p:xfrm>
        <a:graphic>
          <a:graphicData uri="http://schemas.openxmlformats.org/drawingml/2006/chart">
            <c:chart xmlns:c="http://schemas.openxmlformats.org/drawingml/2006/chart" xmlns:r="http://schemas.openxmlformats.org/officeDocument/2006/relationships" r:id="rId7"/>
          </a:graphicData>
        </a:graphic>
      </p:graphicFrame>
      <p:sp>
        <p:nvSpPr>
          <p:cNvPr id="47" name="文本框 2"/>
          <p:cNvSpPr txBox="1"/>
          <p:nvPr/>
        </p:nvSpPr>
        <p:spPr>
          <a:xfrm>
            <a:off x="835708" y="2156251"/>
            <a:ext cx="1594118" cy="830997"/>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新建课程</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修改课程</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删除课程</a:t>
            </a:r>
          </a:p>
        </p:txBody>
      </p:sp>
      <p:pic>
        <p:nvPicPr>
          <p:cNvPr id="2" name="Screenrecording_20230615_155721">
            <a:hlinkClick r:id="" action="ppaction://media"/>
            <a:extLst>
              <a:ext uri="{FF2B5EF4-FFF2-40B4-BE49-F238E27FC236}">
                <a16:creationId xmlns:a16="http://schemas.microsoft.com/office/drawing/2014/main" id="{33AABB96-D3E7-1BD3-08A7-76061797871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32224" y="0"/>
            <a:ext cx="2306638" cy="5143500"/>
          </a:xfrm>
          <a:prstGeom prst="rect">
            <a:avLst/>
          </a:prstGeom>
        </p:spPr>
      </p:pic>
      <p:pic>
        <p:nvPicPr>
          <p:cNvPr id="4" name="Screenrecording_20230615_155856">
            <a:hlinkClick r:id="" action="ppaction://media"/>
            <a:extLst>
              <a:ext uri="{FF2B5EF4-FFF2-40B4-BE49-F238E27FC236}">
                <a16:creationId xmlns:a16="http://schemas.microsoft.com/office/drawing/2014/main" id="{71218BFD-85A9-CC0B-F9A5-04FD54681B85}"/>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5854922" y="-1"/>
            <a:ext cx="2306638" cy="5143500"/>
          </a:xfrm>
          <a:prstGeom prst="rect">
            <a:avLst/>
          </a:prstGeom>
        </p:spPr>
      </p:pic>
    </p:spTree>
    <p:extLst>
      <p:ext uri="{BB962C8B-B14F-4D97-AF65-F5344CB8AC3E}">
        <p14:creationId xmlns:p14="http://schemas.microsoft.com/office/powerpoint/2010/main" val="876882877"/>
      </p:ext>
    </p:extLst>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696223" y="-1718482"/>
            <a:ext cx="5751554" cy="8623274"/>
          </a:xfrm>
          <a:prstGeom prst="rect">
            <a:avLst/>
          </a:prstGeom>
        </p:spPr>
      </p:pic>
      <p:sp>
        <p:nvSpPr>
          <p:cNvPr id="10" name="Freeform 73"/>
          <p:cNvSpPr/>
          <p:nvPr/>
        </p:nvSpPr>
        <p:spPr bwMode="auto">
          <a:xfrm rot="5400000">
            <a:off x="1297345" y="1083623"/>
            <a:ext cx="2943462" cy="2945399"/>
          </a:xfrm>
          <a:prstGeom prst="ellipse">
            <a:avLst/>
          </a:prstGeom>
          <a:solidFill>
            <a:srgbClr val="2AB7C2"/>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11" name="组合 10"/>
          <p:cNvGrpSpPr/>
          <p:nvPr/>
        </p:nvGrpSpPr>
        <p:grpSpPr>
          <a:xfrm rot="5400000">
            <a:off x="742298" y="1034705"/>
            <a:ext cx="3041233" cy="3043234"/>
            <a:chOff x="1967541" y="1578033"/>
            <a:chExt cx="3217334" cy="3219451"/>
          </a:xfrm>
        </p:grpSpPr>
        <p:sp>
          <p:nvSpPr>
            <p:cNvPr id="18" name="Freeform 73"/>
            <p:cNvSpPr/>
            <p:nvPr/>
          </p:nvSpPr>
          <p:spPr bwMode="auto">
            <a:xfrm>
              <a:off x="1967541" y="1578033"/>
              <a:ext cx="3217334" cy="3219451"/>
            </a:xfrm>
            <a:prstGeom prst="ellipse">
              <a:avLst/>
            </a:prstGeom>
            <a:solidFill>
              <a:srgbClr val="6F93C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3765"/>
              <a:endParaRPr lang="zh-CN" altLang="en-US" sz="1800" kern="0">
                <a:solidFill>
                  <a:sysClr val="windowText" lastClr="000000"/>
                </a:solidFill>
              </a:endParaRPr>
            </a:p>
          </p:txBody>
        </p:sp>
        <p:grpSp>
          <p:nvGrpSpPr>
            <p:cNvPr id="14" name="组合 13"/>
            <p:cNvGrpSpPr/>
            <p:nvPr/>
          </p:nvGrpSpPr>
          <p:grpSpPr>
            <a:xfrm>
              <a:off x="3153509" y="1960329"/>
              <a:ext cx="1009019" cy="2364485"/>
              <a:chOff x="4261295" y="262650"/>
              <a:chExt cx="756764" cy="1773364"/>
            </a:xfrm>
          </p:grpSpPr>
          <p:sp>
            <p:nvSpPr>
              <p:cNvPr id="15" name="TextBox 7"/>
              <p:cNvSpPr txBox="1"/>
              <p:nvPr/>
            </p:nvSpPr>
            <p:spPr>
              <a:xfrm rot="16200000">
                <a:off x="4150703" y="990435"/>
                <a:ext cx="1350150" cy="384563"/>
              </a:xfrm>
              <a:prstGeom prst="rect">
                <a:avLst/>
              </a:prstGeom>
              <a:noFill/>
            </p:spPr>
            <p:txBody>
              <a:bodyPr wrap="square" lIns="0" tIns="0" rIns="0" bIns="0" anchor="b" anchorCtr="0">
                <a:normAutofit/>
              </a:bodyPr>
              <a:lstStyle/>
              <a:p>
                <a:pPr algn="ctr" defTabSz="913765"/>
                <a:r>
                  <a:rPr lang="en-US" altLang="zh-CN" sz="1800" kern="0" dirty="0">
                    <a:solidFill>
                      <a:schemeClr val="bg1"/>
                    </a:solidFill>
                    <a:latin typeface="微软雅黑" panose="020B0503020204020204" pitchFamily="34" charset="-122"/>
                    <a:ea typeface="微软雅黑" panose="020B0503020204020204" pitchFamily="34" charset="-122"/>
                  </a:rPr>
                  <a:t>Contents</a:t>
                </a:r>
              </a:p>
            </p:txBody>
          </p:sp>
          <p:sp>
            <p:nvSpPr>
              <p:cNvPr id="16" name="Rectangle 9"/>
              <p:cNvSpPr/>
              <p:nvPr/>
            </p:nvSpPr>
            <p:spPr>
              <a:xfrm rot="16200000">
                <a:off x="3720862" y="803083"/>
                <a:ext cx="1773364" cy="692497"/>
              </a:xfrm>
              <a:prstGeom prst="rect">
                <a:avLst/>
              </a:prstGeom>
            </p:spPr>
            <p:txBody>
              <a:bodyPr wrap="square">
                <a:normAutofit fontScale="92500"/>
              </a:bodyPr>
              <a:lstStyle/>
              <a:p>
                <a:pPr algn="ctr" defTabSz="913765"/>
                <a:r>
                  <a:rPr lang="en-US" altLang="zh-CN" sz="4000" b="1" kern="0" dirty="0">
                    <a:solidFill>
                      <a:schemeClr val="bg1"/>
                    </a:solidFill>
                    <a:latin typeface="微软雅黑" panose="020B0503020204020204" pitchFamily="34" charset="-122"/>
                    <a:ea typeface="微软雅黑" panose="020B0503020204020204" pitchFamily="34" charset="-122"/>
                  </a:rPr>
                  <a:t>PART 02</a:t>
                </a:r>
                <a:endParaRPr lang="zh-CN" altLang="en-US" sz="4000" b="1" kern="0" dirty="0">
                  <a:solidFill>
                    <a:schemeClr val="bg1"/>
                  </a:solidFill>
                  <a:latin typeface="微软雅黑" panose="020B0503020204020204" pitchFamily="34" charset="-122"/>
                  <a:ea typeface="微软雅黑" panose="020B0503020204020204" pitchFamily="34" charset="-122"/>
                </a:endParaRPr>
              </a:p>
            </p:txBody>
          </p:sp>
        </p:grpSp>
      </p:grpSp>
      <p:sp>
        <p:nvSpPr>
          <p:cNvPr id="19" name="矩形 18"/>
          <p:cNvSpPr/>
          <p:nvPr/>
        </p:nvSpPr>
        <p:spPr>
          <a:xfrm>
            <a:off x="4734060" y="1672490"/>
            <a:ext cx="3550741" cy="883832"/>
          </a:xfrm>
          <a:prstGeom prst="rect">
            <a:avLst/>
          </a:prstGeom>
        </p:spPr>
        <p:txBody>
          <a:bodyPr wrap="square" lIns="68580" tIns="34290" rIns="68580" bIns="34290">
            <a:spAutoFit/>
          </a:bodyPr>
          <a:lstStyle/>
          <a:p>
            <a:pPr algn="ctr">
              <a:lnSpc>
                <a:spcPct val="150000"/>
              </a:lnSpc>
              <a:defRPr/>
            </a:pPr>
            <a:r>
              <a:rPr lang="zh-CN" altLang="en-US" sz="4000" b="1" spc="225" dirty="0">
                <a:solidFill>
                  <a:srgbClr val="333333"/>
                </a:solidFill>
                <a:latin typeface="微软雅黑" panose="020B0503020204020204" pitchFamily="34" charset="-122"/>
                <a:ea typeface="微软雅黑" panose="020B0503020204020204" pitchFamily="34" charset="-122"/>
                <a:cs typeface="+mn-ea"/>
                <a:sym typeface="+mn-lt"/>
              </a:rPr>
              <a:t>技术难点</a:t>
            </a:r>
            <a:endParaRPr lang="zh-CN" altLang="en-US" sz="1600" b="1" spc="225" dirty="0">
              <a:solidFill>
                <a:srgbClr val="333333"/>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2763830" y="467718"/>
            <a:ext cx="3603567" cy="369332"/>
            <a:chOff x="3456709" y="751883"/>
            <a:chExt cx="4804756" cy="492442"/>
          </a:xfrm>
        </p:grpSpPr>
        <p:sp>
          <p:nvSpPr>
            <p:cNvPr id="39" name="文本框 2"/>
            <p:cNvSpPr txBox="1"/>
            <p:nvPr/>
          </p:nvSpPr>
          <p:spPr>
            <a:xfrm>
              <a:off x="4796341" y="751883"/>
              <a:ext cx="2125491" cy="492442"/>
            </a:xfrm>
            <a:prstGeom prst="rect">
              <a:avLst/>
            </a:prstGeom>
            <a:noFill/>
          </p:spPr>
          <p:txBody>
            <a:bodyPr wrap="square" rtlCol="0">
              <a:spAutoFit/>
            </a:bodyPr>
            <a:lstStyle/>
            <a:p>
              <a:r>
                <a:rPr lang="zh-CN" altLang="en-US" sz="1800" b="1" dirty="0">
                  <a:latin typeface="微软雅黑" panose="020B0503020204020204" pitchFamily="34" charset="-122"/>
                  <a:ea typeface="微软雅黑" panose="020B0503020204020204" pitchFamily="34" charset="-122"/>
                </a:rPr>
                <a:t>技术难点概述</a:t>
              </a:r>
            </a:p>
          </p:txBody>
        </p:sp>
        <p:cxnSp>
          <p:nvCxnSpPr>
            <p:cNvPr id="37" name="直接连接符 36"/>
            <p:cNvCxnSpPr/>
            <p:nvPr/>
          </p:nvCxnSpPr>
          <p:spPr>
            <a:xfrm>
              <a:off x="3456709" y="1029277"/>
              <a:ext cx="1147156" cy="0"/>
            </a:xfrm>
            <a:prstGeom prst="line">
              <a:avLst/>
            </a:prstGeom>
            <a:ln w="31750">
              <a:solidFill>
                <a:srgbClr val="6F93C6"/>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114309" y="1029277"/>
              <a:ext cx="1147156" cy="0"/>
            </a:xfrm>
            <a:prstGeom prst="line">
              <a:avLst/>
            </a:prstGeom>
            <a:ln w="31750">
              <a:solidFill>
                <a:srgbClr val="2AB7C2"/>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4328666" y="1472186"/>
            <a:ext cx="1803221" cy="2977595"/>
            <a:chOff x="695325" y="2170339"/>
            <a:chExt cx="1994107" cy="3526971"/>
          </a:xfrm>
        </p:grpSpPr>
        <p:grpSp>
          <p:nvGrpSpPr>
            <p:cNvPr id="74" name="组合 73"/>
            <p:cNvGrpSpPr/>
            <p:nvPr/>
          </p:nvGrpSpPr>
          <p:grpSpPr>
            <a:xfrm>
              <a:off x="695325" y="2170339"/>
              <a:ext cx="1959429" cy="3526971"/>
              <a:chOff x="1219199" y="1915886"/>
              <a:chExt cx="1959429" cy="3526971"/>
            </a:xfrm>
          </p:grpSpPr>
          <p:cxnSp>
            <p:nvCxnSpPr>
              <p:cNvPr id="79" name="直接连接符 78"/>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219199" y="5036457"/>
                <a:ext cx="1959429" cy="406400"/>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19"/>
            <p:cNvSpPr txBox="1"/>
            <p:nvPr/>
          </p:nvSpPr>
          <p:spPr>
            <a:xfrm>
              <a:off x="806808" y="3007946"/>
              <a:ext cx="1882624" cy="38279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500" b="1" dirty="0">
                  <a:latin typeface="+mn-ea"/>
                </a:rPr>
                <a:t>navigation</a:t>
              </a:r>
              <a:endParaRPr lang="en-US" sz="1500" b="1" dirty="0">
                <a:latin typeface="+mn-ea"/>
              </a:endParaRPr>
            </a:p>
          </p:txBody>
        </p:sp>
        <p:sp>
          <p:nvSpPr>
            <p:cNvPr id="76" name="文本框 18"/>
            <p:cNvSpPr txBox="1"/>
            <p:nvPr/>
          </p:nvSpPr>
          <p:spPr>
            <a:xfrm>
              <a:off x="762202" y="3464245"/>
              <a:ext cx="1882623" cy="1296856"/>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100" dirty="0"/>
                <a:t>合理构建跳转逻辑，引进</a:t>
              </a:r>
              <a:r>
                <a:rPr lang="en-US" altLang="zh-CN" sz="1100" dirty="0"/>
                <a:t>navigation</a:t>
              </a:r>
              <a:r>
                <a:rPr lang="zh-CN" altLang="en-US" sz="1100" dirty="0"/>
                <a:t>实现</a:t>
              </a:r>
              <a:r>
                <a:rPr lang="en-US" altLang="zh-CN" sz="1100" dirty="0"/>
                <a:t>bottom-navigation+fragment</a:t>
              </a:r>
              <a:r>
                <a:rPr lang="zh-CN" altLang="en-US" sz="1100" dirty="0"/>
                <a:t>的跳转呈现</a:t>
              </a:r>
              <a:endParaRPr lang="en-US" altLang="zh-CN" sz="1100" dirty="0"/>
            </a:p>
          </p:txBody>
        </p:sp>
        <p:sp>
          <p:nvSpPr>
            <p:cNvPr id="78" name="TextBox 19"/>
            <p:cNvSpPr txBox="1"/>
            <p:nvPr/>
          </p:nvSpPr>
          <p:spPr>
            <a:xfrm>
              <a:off x="806808" y="5310366"/>
              <a:ext cx="1882624" cy="364563"/>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400" dirty="0">
                  <a:solidFill>
                    <a:schemeClr val="bg1"/>
                  </a:solidFill>
                  <a:latin typeface="+mn-ea"/>
                </a:rPr>
                <a:t>界面跳转</a:t>
              </a:r>
              <a:endParaRPr lang="en-US" sz="1400" dirty="0">
                <a:solidFill>
                  <a:schemeClr val="bg1"/>
                </a:solidFill>
                <a:latin typeface="+mn-ea"/>
              </a:endParaRPr>
            </a:p>
          </p:txBody>
        </p:sp>
      </p:grpSp>
      <p:grpSp>
        <p:nvGrpSpPr>
          <p:cNvPr id="89" name="组合 88"/>
          <p:cNvGrpSpPr/>
          <p:nvPr/>
        </p:nvGrpSpPr>
        <p:grpSpPr>
          <a:xfrm>
            <a:off x="373514" y="1472181"/>
            <a:ext cx="1910008" cy="2977600"/>
            <a:chOff x="6589939" y="2170339"/>
            <a:chExt cx="1994105" cy="3526971"/>
          </a:xfrm>
        </p:grpSpPr>
        <p:grpSp>
          <p:nvGrpSpPr>
            <p:cNvPr id="90" name="组合 89"/>
            <p:cNvGrpSpPr/>
            <p:nvPr/>
          </p:nvGrpSpPr>
          <p:grpSpPr>
            <a:xfrm>
              <a:off x="6589939" y="2170339"/>
              <a:ext cx="1959429" cy="3526971"/>
              <a:chOff x="1219199" y="1915886"/>
              <a:chExt cx="1959429" cy="3526971"/>
            </a:xfrm>
          </p:grpSpPr>
          <p:cxnSp>
            <p:nvCxnSpPr>
              <p:cNvPr id="95" name="直接连接符 94"/>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219199" y="5036457"/>
                <a:ext cx="1959429" cy="406400"/>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TextBox 19"/>
            <p:cNvSpPr txBox="1"/>
            <p:nvPr/>
          </p:nvSpPr>
          <p:spPr>
            <a:xfrm>
              <a:off x="6662510" y="3096392"/>
              <a:ext cx="1882624" cy="43088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1500" b="1" dirty="0">
                <a:latin typeface="+mn-ea"/>
              </a:endParaRPr>
            </a:p>
          </p:txBody>
        </p:sp>
        <p:sp>
          <p:nvSpPr>
            <p:cNvPr id="92" name="文本框 24"/>
            <p:cNvSpPr txBox="1"/>
            <p:nvPr/>
          </p:nvSpPr>
          <p:spPr>
            <a:xfrm>
              <a:off x="6662510" y="3554302"/>
              <a:ext cx="1882624" cy="1296854"/>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100" dirty="0"/>
                <a:t>使用完全体</a:t>
              </a:r>
              <a:r>
                <a:rPr lang="en-US" altLang="zh-CN" sz="1100" dirty="0"/>
                <a:t>MVVM</a:t>
              </a:r>
              <a:r>
                <a:rPr lang="zh-CN" altLang="en-US" sz="1100" dirty="0"/>
                <a:t>架构，该架构将程序结构分为</a:t>
              </a:r>
              <a:r>
                <a:rPr lang="en-US" altLang="zh-CN" sz="1100" dirty="0"/>
                <a:t>3</a:t>
              </a:r>
              <a:r>
                <a:rPr lang="zh-CN" altLang="en-US" sz="1100" dirty="0"/>
                <a:t>部分，</a:t>
              </a:r>
              <a:r>
                <a:rPr lang="en-US" altLang="zh-CN" sz="1100" dirty="0"/>
                <a:t>Model</a:t>
              </a:r>
              <a:r>
                <a:rPr lang="zh-CN" altLang="en-US" sz="1100" dirty="0"/>
                <a:t>数据模型部分、</a:t>
              </a:r>
              <a:r>
                <a:rPr lang="en-US" altLang="zh-CN" sz="1100" dirty="0"/>
                <a:t>View</a:t>
              </a:r>
              <a:r>
                <a:rPr lang="zh-CN" altLang="en-US" sz="1100" dirty="0"/>
                <a:t>界面展示部分、</a:t>
              </a:r>
              <a:r>
                <a:rPr lang="en-US" altLang="zh-CN" sz="1100" dirty="0"/>
                <a:t>ViewModel</a:t>
              </a:r>
              <a:r>
                <a:rPr lang="zh-CN" altLang="en-US" sz="1100" dirty="0"/>
                <a:t>模块</a:t>
              </a:r>
              <a:endParaRPr lang="en-US" altLang="zh-CN" sz="1100" dirty="0"/>
            </a:p>
          </p:txBody>
        </p:sp>
        <p:sp>
          <p:nvSpPr>
            <p:cNvPr id="94" name="TextBox 19"/>
            <p:cNvSpPr txBox="1"/>
            <p:nvPr/>
          </p:nvSpPr>
          <p:spPr>
            <a:xfrm>
              <a:off x="6701420" y="5310365"/>
              <a:ext cx="1882624" cy="36456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400" dirty="0">
                  <a:solidFill>
                    <a:schemeClr val="bg1"/>
                  </a:solidFill>
                  <a:latin typeface="+mn-ea"/>
                </a:rPr>
                <a:t>软件结构</a:t>
              </a:r>
              <a:endParaRPr lang="en-US" sz="1400" dirty="0">
                <a:solidFill>
                  <a:schemeClr val="bg1"/>
                </a:solidFill>
                <a:latin typeface="+mn-ea"/>
              </a:endParaRPr>
            </a:p>
          </p:txBody>
        </p:sp>
      </p:gr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6760" y="169969"/>
            <a:ext cx="777240" cy="823803"/>
          </a:xfrm>
          <a:prstGeom prst="rect">
            <a:avLst/>
          </a:prstGeom>
        </p:spPr>
      </p:pic>
      <p:sp>
        <p:nvSpPr>
          <p:cNvPr id="42" name="TextBox 19"/>
          <p:cNvSpPr txBox="1"/>
          <p:nvPr/>
        </p:nvSpPr>
        <p:spPr>
          <a:xfrm>
            <a:off x="427941" y="2168761"/>
            <a:ext cx="1803229" cy="3231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500" b="1" dirty="0">
                <a:latin typeface="+mn-ea"/>
              </a:rPr>
              <a:t>MVVM</a:t>
            </a:r>
            <a:r>
              <a:rPr lang="zh-CN" altLang="en-US" sz="1500" b="1" dirty="0">
                <a:latin typeface="+mn-ea"/>
              </a:rPr>
              <a:t>架构</a:t>
            </a:r>
            <a:endParaRPr lang="en-US" sz="1500" b="1" dirty="0">
              <a:latin typeface="+mn-ea"/>
            </a:endParaRPr>
          </a:p>
        </p:txBody>
      </p:sp>
      <p:grpSp>
        <p:nvGrpSpPr>
          <p:cNvPr id="2" name="组合 1">
            <a:extLst>
              <a:ext uri="{FF2B5EF4-FFF2-40B4-BE49-F238E27FC236}">
                <a16:creationId xmlns:a16="http://schemas.microsoft.com/office/drawing/2014/main" id="{8976B411-5AF8-DCB1-5046-544159B1AB7F}"/>
              </a:ext>
            </a:extLst>
          </p:cNvPr>
          <p:cNvGrpSpPr/>
          <p:nvPr/>
        </p:nvGrpSpPr>
        <p:grpSpPr>
          <a:xfrm>
            <a:off x="2347315" y="1472181"/>
            <a:ext cx="1910010" cy="2977600"/>
            <a:chOff x="6589939" y="2170339"/>
            <a:chExt cx="1994107" cy="3526971"/>
          </a:xfrm>
        </p:grpSpPr>
        <p:grpSp>
          <p:nvGrpSpPr>
            <p:cNvPr id="3" name="组合 2">
              <a:extLst>
                <a:ext uri="{FF2B5EF4-FFF2-40B4-BE49-F238E27FC236}">
                  <a16:creationId xmlns:a16="http://schemas.microsoft.com/office/drawing/2014/main" id="{5D71CA7F-29A3-1A4B-3DE3-D4EC37F14F44}"/>
                </a:ext>
              </a:extLst>
            </p:cNvPr>
            <p:cNvGrpSpPr/>
            <p:nvPr/>
          </p:nvGrpSpPr>
          <p:grpSpPr>
            <a:xfrm>
              <a:off x="6589939" y="2170339"/>
              <a:ext cx="1959429" cy="3526971"/>
              <a:chOff x="1219199" y="1915886"/>
              <a:chExt cx="1959429" cy="3526971"/>
            </a:xfrm>
          </p:grpSpPr>
          <p:cxnSp>
            <p:nvCxnSpPr>
              <p:cNvPr id="8" name="直接连接符 7">
                <a:extLst>
                  <a:ext uri="{FF2B5EF4-FFF2-40B4-BE49-F238E27FC236}">
                    <a16:creationId xmlns:a16="http://schemas.microsoft.com/office/drawing/2014/main" id="{26766FD4-A2E4-AB99-C23E-2DBCF434704D}"/>
                  </a:ext>
                </a:extLst>
              </p:cNvPr>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186BFCD-32BA-C3A7-D5C8-80513D9B7288}"/>
                  </a:ext>
                </a:extLst>
              </p:cNvPr>
              <p:cNvSpPr/>
              <p:nvPr/>
            </p:nvSpPr>
            <p:spPr>
              <a:xfrm>
                <a:off x="1219199" y="5036457"/>
                <a:ext cx="1959429" cy="406400"/>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19">
              <a:extLst>
                <a:ext uri="{FF2B5EF4-FFF2-40B4-BE49-F238E27FC236}">
                  <a16:creationId xmlns:a16="http://schemas.microsoft.com/office/drawing/2014/main" id="{F5F74D17-E8B9-A426-F75E-4A13F0FC623E}"/>
                </a:ext>
              </a:extLst>
            </p:cNvPr>
            <p:cNvSpPr txBox="1"/>
            <p:nvPr/>
          </p:nvSpPr>
          <p:spPr>
            <a:xfrm>
              <a:off x="6662510" y="3096392"/>
              <a:ext cx="1882624" cy="43088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1500" b="1" dirty="0">
                <a:latin typeface="+mn-ea"/>
              </a:endParaRPr>
            </a:p>
          </p:txBody>
        </p:sp>
        <p:sp>
          <p:nvSpPr>
            <p:cNvPr id="5" name="文本框 24">
              <a:extLst>
                <a:ext uri="{FF2B5EF4-FFF2-40B4-BE49-F238E27FC236}">
                  <a16:creationId xmlns:a16="http://schemas.microsoft.com/office/drawing/2014/main" id="{411674D3-DB87-E738-B744-1302AC741C80}"/>
                </a:ext>
              </a:extLst>
            </p:cNvPr>
            <p:cNvSpPr txBox="1"/>
            <p:nvPr/>
          </p:nvSpPr>
          <p:spPr>
            <a:xfrm>
              <a:off x="6662509" y="3554302"/>
              <a:ext cx="1882623" cy="8156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100" dirty="0"/>
                <a:t>数据库使用</a:t>
              </a:r>
              <a:r>
                <a:rPr lang="en-US" altLang="zh-CN" sz="1100" dirty="0"/>
                <a:t>Room</a:t>
              </a:r>
              <a:r>
                <a:rPr lang="zh-CN" altLang="en-US" sz="1100" dirty="0"/>
                <a:t>来完成。获取数据库采用</a:t>
              </a:r>
              <a:r>
                <a:rPr lang="en-US" altLang="zh-CN" sz="1100" dirty="0"/>
                <a:t>RoomDatabase</a:t>
              </a:r>
              <a:r>
                <a:rPr lang="zh-CN" altLang="en-US" sz="1100" dirty="0"/>
                <a:t>中的方法</a:t>
              </a:r>
              <a:endParaRPr lang="en-US" altLang="zh-CN" sz="1100" dirty="0"/>
            </a:p>
          </p:txBody>
        </p:sp>
        <p:sp>
          <p:nvSpPr>
            <p:cNvPr id="7" name="TextBox 19">
              <a:extLst>
                <a:ext uri="{FF2B5EF4-FFF2-40B4-BE49-F238E27FC236}">
                  <a16:creationId xmlns:a16="http://schemas.microsoft.com/office/drawing/2014/main" id="{E4EB688A-DF73-E2D1-AD69-38E1121BECC6}"/>
                </a:ext>
              </a:extLst>
            </p:cNvPr>
            <p:cNvSpPr txBox="1"/>
            <p:nvPr/>
          </p:nvSpPr>
          <p:spPr>
            <a:xfrm>
              <a:off x="6701422" y="5310365"/>
              <a:ext cx="1882624" cy="36456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400" dirty="0">
                  <a:solidFill>
                    <a:schemeClr val="bg1"/>
                  </a:solidFill>
                  <a:latin typeface="+mn-ea"/>
                </a:rPr>
                <a:t>数据库</a:t>
              </a:r>
              <a:endParaRPr lang="en-US" sz="1400" dirty="0">
                <a:solidFill>
                  <a:schemeClr val="bg1"/>
                </a:solidFill>
                <a:latin typeface="+mn-ea"/>
              </a:endParaRPr>
            </a:p>
          </p:txBody>
        </p:sp>
      </p:grpSp>
      <p:sp>
        <p:nvSpPr>
          <p:cNvPr id="10" name="TextBox 19">
            <a:extLst>
              <a:ext uri="{FF2B5EF4-FFF2-40B4-BE49-F238E27FC236}">
                <a16:creationId xmlns:a16="http://schemas.microsoft.com/office/drawing/2014/main" id="{305988FF-76DB-789C-F79F-B189C7CC527B}"/>
              </a:ext>
            </a:extLst>
          </p:cNvPr>
          <p:cNvSpPr txBox="1"/>
          <p:nvPr/>
        </p:nvSpPr>
        <p:spPr>
          <a:xfrm>
            <a:off x="2366302" y="2168761"/>
            <a:ext cx="1803229" cy="3231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500" b="1" dirty="0">
                <a:latin typeface="+mn-ea"/>
              </a:rPr>
              <a:t>Room</a:t>
            </a:r>
            <a:endParaRPr lang="en-US" sz="1500" b="1" dirty="0">
              <a:latin typeface="+mn-ea"/>
            </a:endParaRPr>
          </a:p>
        </p:txBody>
      </p:sp>
      <p:grpSp>
        <p:nvGrpSpPr>
          <p:cNvPr id="18" name="组合 17">
            <a:extLst>
              <a:ext uri="{FF2B5EF4-FFF2-40B4-BE49-F238E27FC236}">
                <a16:creationId xmlns:a16="http://schemas.microsoft.com/office/drawing/2014/main" id="{997391FE-B853-51D0-5B99-9832BB7355EE}"/>
              </a:ext>
            </a:extLst>
          </p:cNvPr>
          <p:cNvGrpSpPr/>
          <p:nvPr/>
        </p:nvGrpSpPr>
        <p:grpSpPr>
          <a:xfrm>
            <a:off x="6145977" y="1490136"/>
            <a:ext cx="1910010" cy="2977600"/>
            <a:chOff x="6589939" y="2170339"/>
            <a:chExt cx="1994107" cy="3526971"/>
          </a:xfrm>
        </p:grpSpPr>
        <p:grpSp>
          <p:nvGrpSpPr>
            <p:cNvPr id="19" name="组合 18">
              <a:extLst>
                <a:ext uri="{FF2B5EF4-FFF2-40B4-BE49-F238E27FC236}">
                  <a16:creationId xmlns:a16="http://schemas.microsoft.com/office/drawing/2014/main" id="{AB0FC5A1-25AD-11E1-17DE-317AC61C3397}"/>
                </a:ext>
              </a:extLst>
            </p:cNvPr>
            <p:cNvGrpSpPr/>
            <p:nvPr/>
          </p:nvGrpSpPr>
          <p:grpSpPr>
            <a:xfrm>
              <a:off x="6589939" y="2170339"/>
              <a:ext cx="1959429" cy="3526971"/>
              <a:chOff x="1219199" y="1915886"/>
              <a:chExt cx="1959429" cy="3526971"/>
            </a:xfrm>
          </p:grpSpPr>
          <p:cxnSp>
            <p:nvCxnSpPr>
              <p:cNvPr id="23" name="直接连接符 22">
                <a:extLst>
                  <a:ext uri="{FF2B5EF4-FFF2-40B4-BE49-F238E27FC236}">
                    <a16:creationId xmlns:a16="http://schemas.microsoft.com/office/drawing/2014/main" id="{EE62548C-9DC2-812C-6F66-44034850C387}"/>
                  </a:ext>
                </a:extLst>
              </p:cNvPr>
              <p:cNvCxnSpPr/>
              <p:nvPr/>
            </p:nvCxnSpPr>
            <p:spPr>
              <a:xfrm>
                <a:off x="1219199" y="1915886"/>
                <a:ext cx="0" cy="3120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A6013D4-760E-82B3-58F7-EB518DD51644}"/>
                  </a:ext>
                </a:extLst>
              </p:cNvPr>
              <p:cNvSpPr/>
              <p:nvPr/>
            </p:nvSpPr>
            <p:spPr>
              <a:xfrm>
                <a:off x="1219199" y="5036457"/>
                <a:ext cx="1959429" cy="406400"/>
              </a:xfrm>
              <a:prstGeom prst="rect">
                <a:avLst/>
              </a:prstGeom>
              <a:solidFill>
                <a:srgbClr val="6F9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TextBox 19">
              <a:extLst>
                <a:ext uri="{FF2B5EF4-FFF2-40B4-BE49-F238E27FC236}">
                  <a16:creationId xmlns:a16="http://schemas.microsoft.com/office/drawing/2014/main" id="{FDD7769A-175D-8229-5221-36DE6B382B6B}"/>
                </a:ext>
              </a:extLst>
            </p:cNvPr>
            <p:cNvSpPr txBox="1"/>
            <p:nvPr/>
          </p:nvSpPr>
          <p:spPr>
            <a:xfrm>
              <a:off x="6662510" y="3096392"/>
              <a:ext cx="1882624" cy="430887"/>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endParaRPr lang="en-US" sz="1500" b="1" dirty="0">
                <a:latin typeface="+mn-ea"/>
              </a:endParaRPr>
            </a:p>
          </p:txBody>
        </p:sp>
        <p:sp>
          <p:nvSpPr>
            <p:cNvPr id="21" name="文本框 24">
              <a:extLst>
                <a:ext uri="{FF2B5EF4-FFF2-40B4-BE49-F238E27FC236}">
                  <a16:creationId xmlns:a16="http://schemas.microsoft.com/office/drawing/2014/main" id="{16F4E284-76A7-EC12-A561-02996A2D9D86}"/>
                </a:ext>
              </a:extLst>
            </p:cNvPr>
            <p:cNvSpPr txBox="1"/>
            <p:nvPr/>
          </p:nvSpPr>
          <p:spPr>
            <a:xfrm>
              <a:off x="6646763" y="3380373"/>
              <a:ext cx="1882623" cy="815631"/>
            </a:xfrm>
            <a:prstGeom prst="rect">
              <a:avLst/>
            </a:prstGeom>
            <a:noFill/>
          </p:spPr>
          <p:txBody>
            <a:bodyPr wrap="square" rtlCol="0">
              <a:spAutoFit/>
              <a:scene3d>
                <a:camera prst="orthographicFront"/>
                <a:lightRig rig="threePt" dir="t"/>
              </a:scene3d>
              <a:sp3d contourW="12700"/>
            </a:bodyPr>
            <a:lstStyle/>
            <a:p>
              <a:pPr>
                <a:lnSpc>
                  <a:spcPct val="120000"/>
                </a:lnSpc>
              </a:pPr>
              <a:r>
                <a:rPr lang="zh-CN" altLang="en-US" sz="1100" dirty="0"/>
                <a:t>使用</a:t>
              </a:r>
              <a:r>
                <a:rPr lang="en-US" altLang="zh-CN" sz="1100" dirty="0"/>
                <a:t>LiveData</a:t>
              </a:r>
              <a:r>
                <a:rPr lang="zh-CN" altLang="en-US" sz="1100" dirty="0"/>
                <a:t>自动更新视图，并在视图中进行数据绑定。</a:t>
              </a:r>
              <a:endParaRPr lang="en-US" altLang="zh-CN" sz="1100" dirty="0"/>
            </a:p>
          </p:txBody>
        </p:sp>
        <p:sp>
          <p:nvSpPr>
            <p:cNvPr id="22" name="TextBox 19">
              <a:extLst>
                <a:ext uri="{FF2B5EF4-FFF2-40B4-BE49-F238E27FC236}">
                  <a16:creationId xmlns:a16="http://schemas.microsoft.com/office/drawing/2014/main" id="{749B53A5-8101-FFD4-B947-A2D18C578430}"/>
                </a:ext>
              </a:extLst>
            </p:cNvPr>
            <p:cNvSpPr txBox="1"/>
            <p:nvPr/>
          </p:nvSpPr>
          <p:spPr>
            <a:xfrm>
              <a:off x="6701422" y="5310366"/>
              <a:ext cx="1882624" cy="364562"/>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zh-CN" altLang="en-US" sz="1400" dirty="0">
                  <a:solidFill>
                    <a:schemeClr val="bg1"/>
                  </a:solidFill>
                  <a:latin typeface="+mn-ea"/>
                </a:rPr>
                <a:t>视图</a:t>
              </a:r>
              <a:endParaRPr lang="en-US" sz="1400" dirty="0">
                <a:solidFill>
                  <a:schemeClr val="bg1"/>
                </a:solidFill>
                <a:latin typeface="+mn-ea"/>
              </a:endParaRPr>
            </a:p>
          </p:txBody>
        </p:sp>
      </p:grpSp>
      <p:sp>
        <p:nvSpPr>
          <p:cNvPr id="25" name="TextBox 19">
            <a:extLst>
              <a:ext uri="{FF2B5EF4-FFF2-40B4-BE49-F238E27FC236}">
                <a16:creationId xmlns:a16="http://schemas.microsoft.com/office/drawing/2014/main" id="{8062ECB9-9EF1-2751-8C1C-B0316ECDFCC4}"/>
              </a:ext>
            </a:extLst>
          </p:cNvPr>
          <p:cNvSpPr txBox="1"/>
          <p:nvPr/>
        </p:nvSpPr>
        <p:spPr>
          <a:xfrm>
            <a:off x="6200404" y="2186716"/>
            <a:ext cx="1803229" cy="3231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r>
              <a:rPr lang="en-US" altLang="zh-CN" sz="1500" b="1" dirty="0">
                <a:latin typeface="+mn-ea"/>
              </a:rPr>
              <a:t>LiveData</a:t>
            </a:r>
            <a:endParaRPr lang="en-US" sz="1500" b="1" dirty="0">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advTm="3000">
        <p:push/>
      </p:transition>
    </mc:Choice>
    <mc:Fallback xmlns="">
      <p:transition spd="med" advTm="3000">
        <p:push/>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工作汇报总结述职报告ppt模板"/>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自定义 7">
      <a:dk1>
        <a:srgbClr val="000000"/>
      </a:dk1>
      <a:lt1>
        <a:srgbClr val="FFFFFF"/>
      </a:lt1>
      <a:dk2>
        <a:srgbClr val="778495"/>
      </a:dk2>
      <a:lt2>
        <a:srgbClr val="F0F0F0"/>
      </a:lt2>
      <a:accent1>
        <a:srgbClr val="C00000"/>
      </a:accent1>
      <a:accent2>
        <a:srgbClr val="2C2E32"/>
      </a:accent2>
      <a:accent3>
        <a:srgbClr val="D4270B"/>
      </a:accent3>
      <a:accent4>
        <a:srgbClr val="2C2E32"/>
      </a:accent4>
      <a:accent5>
        <a:srgbClr val="D4270B"/>
      </a:accent5>
      <a:accent6>
        <a:srgbClr val="2C2E32"/>
      </a:accent6>
      <a:hlink>
        <a:srgbClr val="F45137"/>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1146</Words>
  <Application>Microsoft Office PowerPoint</Application>
  <PresentationFormat>全屏显示(16:9)</PresentationFormat>
  <Paragraphs>185</Paragraphs>
  <Slides>20</Slides>
  <Notes>20</Notes>
  <HiddenSlides>0</HiddenSlides>
  <MMClips>6</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EngraversGothic BT</vt:lpstr>
      <vt:lpstr>LiHei Pro</vt:lpstr>
      <vt:lpstr>等线</vt:lpstr>
      <vt:lpstr>华文细黑</vt:lpstr>
      <vt:lpstr>微软雅黑</vt:lpstr>
      <vt:lpstr>Agency FB</vt:lpstr>
      <vt:lpstr>Arial</vt:lpstr>
      <vt:lpstr>Calibri</vt:lpstr>
      <vt:lpstr>Century Gothic</vt:lpstr>
      <vt:lpstr>Impact</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简约工作汇报总结述职报告ppt模板</dc:title>
  <dc:creator>Office</dc:creator>
  <cp:lastModifiedBy>陈 从欢</cp:lastModifiedBy>
  <cp:revision>105</cp:revision>
  <dcterms:created xsi:type="dcterms:W3CDTF">2017-11-24T13:19:00Z</dcterms:created>
  <dcterms:modified xsi:type="dcterms:W3CDTF">2023-06-15T09:51:42Z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KSORubyTemplateID">
    <vt:lpwstr>2</vt:lpwstr>
  </property>
</Properties>
</file>